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1"/>
  </p:sldMasterIdLst>
  <p:notesMasterIdLst>
    <p:notesMasterId r:id="rId62"/>
  </p:notesMasterIdLst>
  <p:sldIdLst>
    <p:sldId id="589" r:id="rId2"/>
    <p:sldId id="509" r:id="rId3"/>
    <p:sldId id="628" r:id="rId4"/>
    <p:sldId id="510" r:id="rId5"/>
    <p:sldId id="629" r:id="rId6"/>
    <p:sldId id="531" r:id="rId7"/>
    <p:sldId id="532" r:id="rId8"/>
    <p:sldId id="533" r:id="rId9"/>
    <p:sldId id="630" r:id="rId10"/>
    <p:sldId id="534" r:id="rId11"/>
    <p:sldId id="514" r:id="rId12"/>
    <p:sldId id="650" r:id="rId13"/>
    <p:sldId id="651" r:id="rId14"/>
    <p:sldId id="647" r:id="rId15"/>
    <p:sldId id="599" r:id="rId16"/>
    <p:sldId id="523" r:id="rId17"/>
    <p:sldId id="602" r:id="rId18"/>
    <p:sldId id="604" r:id="rId19"/>
    <p:sldId id="605" r:id="rId20"/>
    <p:sldId id="606" r:id="rId21"/>
    <p:sldId id="607" r:id="rId22"/>
    <p:sldId id="633" r:id="rId23"/>
    <p:sldId id="610" r:id="rId24"/>
    <p:sldId id="652" r:id="rId25"/>
    <p:sldId id="645" r:id="rId26"/>
    <p:sldId id="646" r:id="rId27"/>
    <p:sldId id="559" r:id="rId28"/>
    <p:sldId id="617" r:id="rId29"/>
    <p:sldId id="639" r:id="rId30"/>
    <p:sldId id="536" r:id="rId31"/>
    <p:sldId id="537" r:id="rId32"/>
    <p:sldId id="553" r:id="rId33"/>
    <p:sldId id="653" r:id="rId34"/>
    <p:sldId id="539" r:id="rId35"/>
    <p:sldId id="1422" r:id="rId36"/>
    <p:sldId id="1068" r:id="rId37"/>
    <p:sldId id="1387" r:id="rId38"/>
    <p:sldId id="1435" r:id="rId39"/>
    <p:sldId id="1436" r:id="rId40"/>
    <p:sldId id="1438" r:id="rId41"/>
    <p:sldId id="1439" r:id="rId42"/>
    <p:sldId id="1440" r:id="rId43"/>
    <p:sldId id="1441" r:id="rId44"/>
    <p:sldId id="1442" r:id="rId45"/>
    <p:sldId id="648" r:id="rId46"/>
    <p:sldId id="570" r:id="rId47"/>
    <p:sldId id="571" r:id="rId48"/>
    <p:sldId id="573" r:id="rId49"/>
    <p:sldId id="627" r:id="rId50"/>
    <p:sldId id="575" r:id="rId51"/>
    <p:sldId id="577" r:id="rId52"/>
    <p:sldId id="655" r:id="rId53"/>
    <p:sldId id="554" r:id="rId54"/>
    <p:sldId id="582" r:id="rId55"/>
    <p:sldId id="564" r:id="rId56"/>
    <p:sldId id="649" r:id="rId57"/>
    <p:sldId id="585" r:id="rId58"/>
    <p:sldId id="590" r:id="rId59"/>
    <p:sldId id="592" r:id="rId60"/>
    <p:sldId id="586" r:id="rId61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FF"/>
    <a:srgbClr val="01FFC3"/>
    <a:srgbClr val="CCFFCC"/>
    <a:srgbClr val="0000CC"/>
    <a:srgbClr val="F0CDBC"/>
    <a:srgbClr val="BD582C"/>
    <a:srgbClr val="008080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7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8.xml"/><Relationship Id="rId13" Type="http://schemas.openxmlformats.org/officeDocument/2006/relationships/slide" Target="slides/slide53.xml"/><Relationship Id="rId3" Type="http://schemas.openxmlformats.org/officeDocument/2006/relationships/slide" Target="slides/slide19.xml"/><Relationship Id="rId7" Type="http://schemas.openxmlformats.org/officeDocument/2006/relationships/slide" Target="slides/slide47.xml"/><Relationship Id="rId12" Type="http://schemas.openxmlformats.org/officeDocument/2006/relationships/slide" Target="slides/slide52.xml"/><Relationship Id="rId2" Type="http://schemas.openxmlformats.org/officeDocument/2006/relationships/slide" Target="slides/slide14.xml"/><Relationship Id="rId16" Type="http://schemas.openxmlformats.org/officeDocument/2006/relationships/slide" Target="slides/slide60.xml"/><Relationship Id="rId1" Type="http://schemas.openxmlformats.org/officeDocument/2006/relationships/slide" Target="slides/slide1.xml"/><Relationship Id="rId6" Type="http://schemas.openxmlformats.org/officeDocument/2006/relationships/slide" Target="slides/slide46.xml"/><Relationship Id="rId11" Type="http://schemas.openxmlformats.org/officeDocument/2006/relationships/slide" Target="slides/slide51.xml"/><Relationship Id="rId5" Type="http://schemas.openxmlformats.org/officeDocument/2006/relationships/slide" Target="slides/slide45.xml"/><Relationship Id="rId15" Type="http://schemas.openxmlformats.org/officeDocument/2006/relationships/slide" Target="slides/slide56.xml"/><Relationship Id="rId10" Type="http://schemas.openxmlformats.org/officeDocument/2006/relationships/slide" Target="slides/slide50.xml"/><Relationship Id="rId4" Type="http://schemas.openxmlformats.org/officeDocument/2006/relationships/slide" Target="slides/slide20.xml"/><Relationship Id="rId9" Type="http://schemas.openxmlformats.org/officeDocument/2006/relationships/slide" Target="slides/slide49.xml"/><Relationship Id="rId14" Type="http://schemas.openxmlformats.org/officeDocument/2006/relationships/slide" Target="slides/slide5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1T20:37:18.4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2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9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6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807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75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2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3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572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15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995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a-IR" dirty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11225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11225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11225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11225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68AFF9C-69FB-4F53-9838-90592CD93488}" type="slidenum">
              <a:rPr lang="en-US" altLang="fa-IR" smtClean="0"/>
              <a:pPr>
                <a:spcBef>
                  <a:spcPct val="0"/>
                </a:spcBef>
              </a:pPr>
              <a:t>35</a:t>
            </a:fld>
            <a:endParaRPr lang="en-US" altLang="fa-I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4944F8F-FDDF-4194-BCD8-80AD19BC0340}" type="slidenum">
              <a:rPr lang="en-US" altLang="fa-IR" smtClean="0"/>
              <a:pPr>
                <a:spcBef>
                  <a:spcPct val="0"/>
                </a:spcBef>
              </a:pPr>
              <a:t>36</a:t>
            </a:fld>
            <a:endParaRPr lang="en-US" altLang="fa-IR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endParaRPr lang="fa-IR" altLang="fa-I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2CB9CE-41EF-4FF4-B521-923D4B0C727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63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2CB9CE-41EF-4FF4-B521-923D4B0C727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86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2CB9CE-41EF-4FF4-B521-923D4B0C727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2CB9CE-41EF-4FF4-B521-923D4B0C727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85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502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8215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5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011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655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44.png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7417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896805" y="192147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47106" y="1225325"/>
                <a:ext cx="7213600" cy="1848951"/>
              </a:xfrm>
            </p:spPr>
            <p:txBody>
              <a:bodyPr/>
              <a:lstStyle/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2400" b="1" dirty="0">
                    <a:latin typeface="Calibri" panose="020F0502020204030204" pitchFamily="34" charset="0"/>
                  </a:rPr>
                  <a:t>Association rule mining</a:t>
                </a:r>
              </a:p>
              <a:p>
                <a:pPr lvl="1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Given two thresholds: </a:t>
                </a:r>
                <a:r>
                  <a:rPr lang="en-US" altLang="en-US" sz="2400" i="1" dirty="0" err="1">
                    <a:latin typeface="Calibri" panose="020F0502020204030204" pitchFamily="34" charset="0"/>
                  </a:rPr>
                  <a:t>minsup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, </a:t>
                </a:r>
                <a:r>
                  <a:rPr lang="en-US" altLang="en-US" sz="2400" i="1" dirty="0" err="1">
                    <a:latin typeface="Calibri" panose="020F0502020204030204" pitchFamily="34" charset="0"/>
                  </a:rPr>
                  <a:t>minconf</a:t>
                </a:r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 lvl="1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Find 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all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of the rules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𝑌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 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𝑐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br>
                  <a:rPr lang="en-US" altLang="en-US" sz="2400" dirty="0">
                    <a:latin typeface="Calibri" panose="020F0502020204030204" pitchFamily="34" charset="0"/>
                    <a:sym typeface="Wingdings" pitchFamily="2" charset="2"/>
                  </a:rPr>
                </a:br>
                <a:r>
                  <a:rPr lang="en-US" altLang="en-US" sz="2400" dirty="0">
                    <a:latin typeface="Calibri" panose="020F0502020204030204" pitchFamily="34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𝑚𝑖𝑛𝑠𝑢𝑝</m:t>
                    </m:r>
                  </m:oMath>
                </a14:m>
                <a:r>
                  <a:rPr lang="en-US" altLang="en-US" sz="2400" i="1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and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𝑚𝑖𝑛𝑐𝑜𝑛𝑓</m:t>
                    </m:r>
                  </m:oMath>
                </a14:m>
                <a:r>
                  <a:rPr lang="en-US" altLang="en-US" sz="2400" i="1" dirty="0">
                    <a:latin typeface="Calibri" panose="020F0502020204030204" pitchFamily="34" charset="0"/>
                  </a:rPr>
                  <a:t> </a:t>
                </a:r>
                <a:endParaRPr lang="en-US" alt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106" y="1225325"/>
                <a:ext cx="7213600" cy="1848951"/>
              </a:xfrm>
              <a:blipFill>
                <a:blip r:embed="rId3"/>
                <a:stretch>
                  <a:fillRect l="-676" t="-2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80264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3"/>
              <p:cNvSpPr txBox="1">
                <a:spLocks noChangeArrowheads="1"/>
              </p:cNvSpPr>
              <p:nvPr/>
            </p:nvSpPr>
            <p:spPr>
              <a:xfrm>
                <a:off x="547106" y="3019491"/>
                <a:ext cx="5548894" cy="2897714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Let</a:t>
                </a:r>
                <a:r>
                  <a:rPr lang="en-US" altLang="en-US" sz="2400" i="1" dirty="0">
                    <a:solidFill>
                      <a:srgbClr val="000000"/>
                    </a:solidFill>
                  </a:rPr>
                  <a:t>  </a:t>
                </a:r>
                <a:r>
                  <a:rPr lang="en-US" altLang="en-US" sz="2400" i="1" dirty="0" err="1">
                    <a:solidFill>
                      <a:srgbClr val="000000"/>
                    </a:solidFill>
                  </a:rPr>
                  <a:t>minsup</a:t>
                </a:r>
                <a:r>
                  <a:rPr lang="en-US" altLang="en-US" sz="2400" i="1" dirty="0">
                    <a:solidFill>
                      <a:srgbClr val="000000"/>
                    </a:solidFill>
                  </a:rPr>
                  <a:t> = 50% </a:t>
                </a:r>
              </a:p>
              <a:p>
                <a:pPr lvl="2">
                  <a:spcBef>
                    <a:spcPts val="200"/>
                  </a:spcBef>
                  <a:defRPr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Freq. 1-itemsets: Bread: 3, Nuts: 3, Cheese: 4, Eggs: 3</a:t>
                </a:r>
              </a:p>
              <a:p>
                <a:pPr lvl="2">
                  <a:spcBef>
                    <a:spcPts val="200"/>
                  </a:spcBef>
                  <a:defRPr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Freq. 2-itemsets:  {Bread, Cheese}: 3</a:t>
                </a:r>
                <a:endParaRPr lang="en-US" altLang="en-US" sz="2400" i="1" dirty="0">
                  <a:solidFill>
                    <a:srgbClr val="000000"/>
                  </a:solidFill>
                  <a:sym typeface="Symbol" pitchFamily="18" charset="2"/>
                </a:endParaRPr>
              </a:p>
              <a:p>
                <a:pPr>
                  <a:spcBef>
                    <a:spcPts val="200"/>
                  </a:spcBef>
                  <a:defRPr/>
                </a:pPr>
                <a:endParaRPr lang="en-US" altLang="en-US" sz="2400" dirty="0">
                  <a:solidFill>
                    <a:srgbClr val="000000"/>
                  </a:solidFill>
                </a:endParaRP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2400" dirty="0">
                    <a:solidFill>
                      <a:srgbClr val="000000"/>
                    </a:solidFill>
                  </a:rPr>
                  <a:t>Let </a:t>
                </a:r>
                <a:r>
                  <a:rPr lang="en-US" altLang="en-US" sz="2400" i="1" dirty="0" err="1">
                    <a:solidFill>
                      <a:srgbClr val="000000"/>
                    </a:solidFill>
                  </a:rPr>
                  <a:t>minconf</a:t>
                </a:r>
                <a:r>
                  <a:rPr lang="en-US" altLang="en-US" sz="2400" i="1" dirty="0">
                    <a:solidFill>
                      <a:srgbClr val="000000"/>
                    </a:solidFill>
                  </a:rPr>
                  <a:t> = 50%</a:t>
                </a:r>
                <a:endParaRPr lang="en-US" altLang="en-US" sz="2400" dirty="0">
                  <a:solidFill>
                    <a:srgbClr val="000000"/>
                  </a:solidFill>
                </a:endParaRPr>
              </a:p>
              <a:p>
                <a:pPr lvl="1">
                  <a:spcBef>
                    <a:spcPts val="2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𝐵𝑟𝑒𝑎𝑑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h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𝑒𝑒𝑠𝑒</m:t>
                    </m:r>
                  </m:oMath>
                </a14:m>
                <a:r>
                  <a:rPr lang="en-US" altLang="en-US" sz="2400" i="1" dirty="0">
                    <a:solidFill>
                      <a:srgbClr val="000000"/>
                    </a:solidFill>
                    <a:sym typeface="Symbol" pitchFamily="18" charset="2"/>
                  </a:rPr>
                  <a:t>  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(60%, 100%)</a:t>
                </a:r>
              </a:p>
              <a:p>
                <a:pPr lvl="1">
                  <a:spcBef>
                    <a:spcPts val="2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𝑒𝑒𝑠𝑒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𝐵𝑟𝑒𝑎𝑑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en-US" sz="2400" i="1" dirty="0">
                    <a:solidFill>
                      <a:srgbClr val="000000"/>
                    </a:solidFill>
                    <a:sym typeface="Symbol" pitchFamily="18" charset="2"/>
                  </a:rPr>
                  <a:t> 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(60%, 75%)</a:t>
                </a:r>
              </a:p>
            </p:txBody>
          </p:sp>
        </mc:Choice>
        <mc:Fallback xmlns="">
          <p:sp>
            <p:nvSpPr>
              <p:cNvPr id="2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6" y="3019491"/>
                <a:ext cx="5548894" cy="2897714"/>
              </a:xfrm>
              <a:prstGeom prst="rect">
                <a:avLst/>
              </a:prstGeom>
              <a:blipFill>
                <a:blip r:embed="rId4"/>
                <a:stretch>
                  <a:fillRect l="-879" t="-1681" r="-1209" b="-14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55824-7A35-B873-B239-7845FF112E76}"/>
              </a:ext>
            </a:extLst>
          </p:cNvPr>
          <p:cNvSpPr txBox="1"/>
          <p:nvPr/>
        </p:nvSpPr>
        <p:spPr>
          <a:xfrm>
            <a:off x="547106" y="6296182"/>
            <a:ext cx="613604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spcBef>
                <a:spcPts val="200"/>
              </a:spcBef>
              <a:defRPr/>
            </a:pPr>
            <a:r>
              <a:rPr lang="en-US" altLang="en-US" sz="2000" dirty="0">
                <a:solidFill>
                  <a:srgbClr val="0033CC"/>
                </a:solidFill>
              </a:rPr>
              <a:t>(Q: Are these all the rules satisfying the two conditions?)</a:t>
            </a:r>
          </a:p>
        </p:txBody>
      </p:sp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08000" y="1238249"/>
                <a:ext cx="11684000" cy="5430179"/>
              </a:xfrm>
            </p:spPr>
            <p:txBody>
              <a:bodyPr vert="horz" lIns="91436" tIns="45718" rIns="91436" bIns="45718" rtlCol="0" anchor="t">
                <a:noAutofit/>
              </a:bodyPr>
              <a:lstStyle/>
              <a:p>
                <a:pPr eaLnBrk="1" hangingPunct="1"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 long pattern contains a combinatorial number of sub-patterns</a:t>
                </a:r>
              </a:p>
              <a:p>
                <a:pPr marL="461645" indent="-461645"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How many frequent </a:t>
                </a:r>
                <a:r>
                  <a:rPr lang="en-US" altLang="en-US" sz="2400" dirty="0" err="1">
                    <a:latin typeface="Calibri" panose="020F0502020204030204" pitchFamily="34" charset="0"/>
                  </a:rPr>
                  <a:t>itemsets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does the following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𝑇𝐷𝐵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  <a:sym typeface="Wingdings" pitchFamily="2" charset="2"/>
                  </a:rPr>
                  <a:t>contain (</a:t>
                </a:r>
                <a:r>
                  <a:rPr lang="en-US" altLang="en-US" sz="2400" dirty="0" err="1">
                    <a:latin typeface="Calibri" panose="020F0502020204030204" pitchFamily="34" charset="0"/>
                    <a:sym typeface="Wingdings" pitchFamily="2" charset="2"/>
                  </a:rPr>
                  <a:t>minsup</a:t>
                </a:r>
                <a:r>
                  <a:rPr lang="en-US" sz="2400" dirty="0">
                    <a:latin typeface="Calibri" panose="020F0502020204030204" pitchFamily="34" charset="0"/>
                    <a:sym typeface="Wingdings" pitchFamily="2" charset="2"/>
                  </a:rPr>
                  <a:t> = 1</a:t>
                </a:r>
                <a:r>
                  <a:rPr lang="en-US" altLang="en-US" sz="2400" dirty="0">
                    <a:latin typeface="Calibri" panose="020F0502020204030204" pitchFamily="34" charset="0"/>
                    <a:sym typeface="Wingdings" pitchFamily="2" charset="2"/>
                  </a:rPr>
                  <a:t>)?</a:t>
                </a:r>
                <a:endParaRPr lang="en-US" altLang="en-US" sz="2400" dirty="0">
                  <a:latin typeface="Calibri" panose="020F0502020204030204" pitchFamily="34" charset="0"/>
                  <a:cs typeface="Calibri"/>
                </a:endParaRPr>
              </a:p>
              <a:p>
                <a:pPr marL="737870" lvl="1" indent="-537845">
                  <a:defRPr/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};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  <a:cs typeface="Calibri"/>
                </a:endParaRPr>
              </a:p>
              <a:p>
                <a:pPr marL="737870" lvl="1" indent="-537845"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  <a:cs typeface="Calibri"/>
                  </a:rPr>
                  <a:t>Let’s have a try</a:t>
                </a:r>
              </a:p>
              <a:p>
                <a:pPr marL="400050" lvl="1" indent="0">
                  <a:buNone/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1-itemsets: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}: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2,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}:2,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}:2,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, </a:t>
                </a:r>
              </a:p>
              <a:p>
                <a:pPr marL="400050" lvl="1" indent="0">
                  <a:buNone/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2-itemsets: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}:2,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}:2,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 …,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99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, </a:t>
                </a:r>
              </a:p>
              <a:p>
                <a:pPr marL="400050" lvl="1" indent="0" eaLnBrk="1" hangingPunct="1">
                  <a:buFont typeface="Wingdings" pitchFamily="2" charset="2"/>
                  <a:buNone/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…, …, …, …</a:t>
                </a:r>
              </a:p>
              <a:p>
                <a:pPr marL="400050" lvl="1" indent="0" eaLnBrk="1" hangingPunct="1">
                  <a:buFont typeface="Wingdings" pitchFamily="2" charset="2"/>
                  <a:buNone/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99-itemsets: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99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 marL="400050" lvl="1" indent="0" eaLnBrk="1" hangingPunct="1">
                  <a:buFont typeface="Wingdings" pitchFamily="2" charset="2"/>
                  <a:buNone/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100-itemset: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}:1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The total number of frequent </a:t>
                </a:r>
                <a:r>
                  <a:rPr lang="en-US" altLang="en-US" sz="2400" dirty="0" err="1">
                    <a:latin typeface="Calibri" panose="020F0502020204030204" pitchFamily="34" charset="0"/>
                  </a:rPr>
                  <a:t>itemsets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</a:t>
                </a:r>
              </a:p>
              <a:p>
                <a:pPr marL="0" indent="0">
                  <a:buNone/>
                  <a:defRPr/>
                </a:pPr>
                <a:r>
                  <a:rPr lang="en-US" altLang="en-US" sz="240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+…+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den>
                        </m:f>
                      </m:e>
                    </m:d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0" y="1238249"/>
                <a:ext cx="11684000" cy="5430179"/>
              </a:xfrm>
              <a:blipFill>
                <a:blip r:embed="rId3"/>
                <a:stretch>
                  <a:fillRect l="-365" t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/>
                  <a:t>How to handle such a challenge?</a:t>
                </a:r>
              </a:p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/>
                  <a:t>Solution 1: </a:t>
                </a:r>
                <a:r>
                  <a:rPr lang="en-US" altLang="en-US" sz="2400" b="1" dirty="0"/>
                  <a:t>Closed patterns</a:t>
                </a:r>
                <a:r>
                  <a:rPr lang="en-US" altLang="en-US" sz="2400" dirty="0"/>
                  <a:t>:  A pattern (</a:t>
                </a:r>
                <a:r>
                  <a:rPr lang="en-US" altLang="en-US" sz="2400" dirty="0" err="1"/>
                  <a:t>itemset</a:t>
                </a:r>
                <a:r>
                  <a:rPr lang="en-US" altLang="en-US" sz="24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>
                    <a:solidFill>
                      <a:schemeClr val="hlink"/>
                    </a:solidFill>
                  </a:rPr>
                  <a:t> </a:t>
                </a:r>
                <a:r>
                  <a:rPr lang="en-US" altLang="en-US" sz="2400" dirty="0"/>
                  <a:t>is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closed</a:t>
                </a:r>
                <a:r>
                  <a:rPr lang="en-US" altLang="en-US" sz="2400" dirty="0">
                    <a:solidFill>
                      <a:schemeClr val="hlink"/>
                    </a:solidFill>
                  </a:rPr>
                  <a:t> </a:t>
                </a:r>
                <a:r>
                  <a:rPr lang="en-US" alt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is </a:t>
                </a:r>
                <a:r>
                  <a:rPr lang="en-US" altLang="en-US" sz="2400" i="1" dirty="0"/>
                  <a:t>frequent,</a:t>
                </a:r>
                <a:r>
                  <a:rPr lang="en-US" altLang="en-US" sz="2400" dirty="0"/>
                  <a:t> and there exists </a:t>
                </a:r>
                <a:r>
                  <a:rPr lang="en-US" altLang="en-US" sz="2400" i="1" dirty="0"/>
                  <a:t>no super-pattern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, </a:t>
                </a:r>
                <a:r>
                  <a:rPr lang="en-US" altLang="en-US" sz="2400" i="1" dirty="0"/>
                  <a:t>with the same support</a:t>
                </a:r>
                <a:r>
                  <a:rPr lang="en-US" alt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	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Let Transaction DB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𝑇𝐷𝐵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};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Suppose </a:t>
                </a:r>
                <a:r>
                  <a:rPr lang="en-US" altLang="en-US" sz="2400" i="1" dirty="0" err="1">
                    <a:latin typeface="Calibri" pitchFamily="34" charset="0"/>
                    <a:sym typeface="Wingdings" pitchFamily="2" charset="2"/>
                  </a:rPr>
                  <a:t>minsup</a:t>
                </a:r>
                <a:r>
                  <a:rPr lang="en-US" altLang="en-US" sz="2400" i="1" dirty="0">
                    <a:latin typeface="Calibri" pitchFamily="34" charset="0"/>
                    <a:sym typeface="Wingdings" pitchFamily="2" charset="2"/>
                  </a:rPr>
                  <a:t> </a:t>
                </a:r>
                <a:r>
                  <a:rPr lang="en-US" altLang="en-US" sz="2400" dirty="0">
                    <a:latin typeface="Calibri" pitchFamily="34" charset="0"/>
                    <a:sym typeface="Wingdings" pitchFamily="2" charset="2"/>
                  </a:rPr>
                  <a:t>= 1. </a:t>
                </a:r>
                <a:r>
                  <a:rPr lang="en-US" altLang="en-US" sz="2400" dirty="0"/>
                  <a:t>How many closed patterns does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𝑇𝐷𝐵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contain? 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en-US" sz="2400" dirty="0"/>
                  <a:t> Two: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“{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 2”;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“{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 1” 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>
                    <a:solidFill>
                      <a:srgbClr val="FF0000"/>
                    </a:solidFill>
                  </a:rPr>
                  <a:t>Closed pattern </a:t>
                </a:r>
                <a:r>
                  <a:rPr lang="en-US" altLang="en-US" sz="2400" dirty="0"/>
                  <a:t>is a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lossless compression </a:t>
                </a:r>
                <a:r>
                  <a:rPr lang="en-US" altLang="en-US" sz="2400" dirty="0"/>
                  <a:t>of frequent patterns</a:t>
                </a:r>
              </a:p>
              <a:p>
                <a:pPr lvl="1" eaLnBrk="1" hangingPunct="1">
                  <a:spcAft>
                    <a:spcPts val="600"/>
                  </a:spcAft>
                </a:pPr>
                <a:r>
                  <a:rPr lang="en-US" altLang="en-US" sz="2400" dirty="0"/>
                  <a:t>Reduces the # of patterns but does not lose the support information!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You will still be able to say: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“{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 2”, “{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 1”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1024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8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4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Solution 2: </a:t>
                </a:r>
                <a:r>
                  <a:rPr lang="en-US" altLang="en-US" sz="2400" b="1" dirty="0"/>
                  <a:t>Max-patterns</a:t>
                </a:r>
                <a:r>
                  <a:rPr lang="en-US" altLang="en-US" sz="2400" dirty="0"/>
                  <a:t>:  A pattern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is a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max-pattern</a:t>
                </a:r>
                <a:r>
                  <a:rPr lang="en-US" alt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is frequent and there exists no frequent super-pattern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⊃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</a:t>
                </a:r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Difference from closed-patterns?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sz="2400" dirty="0"/>
                  <a:t>Do not care the real support of the sub-patterns of a max-pattern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Let Transaction DB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𝑇𝐷𝐵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};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altLang="en-US" sz="2400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Suppose </a:t>
                </a:r>
                <a:r>
                  <a:rPr lang="en-US" altLang="en-US" sz="2400" i="1" dirty="0" err="1">
                    <a:latin typeface="Calibri" pitchFamily="34" charset="0"/>
                    <a:sym typeface="Wingdings" pitchFamily="2" charset="2"/>
                  </a:rPr>
                  <a:t>minsup</a:t>
                </a:r>
                <a:r>
                  <a:rPr lang="en-US" altLang="en-US" sz="2400" i="1" dirty="0">
                    <a:latin typeface="Calibri" pitchFamily="34" charset="0"/>
                    <a:sym typeface="Wingdings" pitchFamily="2" charset="2"/>
                  </a:rPr>
                  <a:t> </a:t>
                </a:r>
                <a:r>
                  <a:rPr lang="en-US" altLang="en-US" sz="2400" dirty="0">
                    <a:latin typeface="Calibri" pitchFamily="34" charset="0"/>
                    <a:sym typeface="Wingdings" pitchFamily="2" charset="2"/>
                  </a:rPr>
                  <a:t>= 1. </a:t>
                </a:r>
                <a:r>
                  <a:rPr lang="en-US" altLang="en-US" sz="2400" dirty="0"/>
                  <a:t>How many max-patterns does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𝑇𝐷𝐵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contain? 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en-US" sz="2400" dirty="0"/>
                  <a:t> </a:t>
                </a:r>
                <a:r>
                  <a:rPr lang="en-US" altLang="en-US" sz="2400" dirty="0">
                    <a:latin typeface="Calibri" pitchFamily="34" charset="0"/>
                  </a:rPr>
                  <a:t>One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: “{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}: 1” 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400" dirty="0">
                    <a:solidFill>
                      <a:srgbClr val="FF0000"/>
                    </a:solidFill>
                  </a:rPr>
                  <a:t>Max-pattern</a:t>
                </a:r>
                <a:r>
                  <a:rPr lang="en-US" altLang="en-US" sz="2400" dirty="0"/>
                  <a:t> is a </a:t>
                </a:r>
                <a:r>
                  <a:rPr lang="en-US" altLang="en-US" sz="2400" dirty="0" err="1">
                    <a:solidFill>
                      <a:srgbClr val="FF0000"/>
                    </a:solidFill>
                  </a:rPr>
                  <a:t>lossy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compression</a:t>
                </a:r>
                <a:r>
                  <a:rPr lang="en-US" altLang="en-US" sz="2400" dirty="0"/>
                  <a:t>! </a:t>
                </a:r>
              </a:p>
              <a:p>
                <a:pPr lvl="1"/>
                <a:r>
                  <a:rPr lang="en-US" altLang="en-US" sz="2400" dirty="0"/>
                  <a:t>We only know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/>
                  <a:t> is frequent</a:t>
                </a:r>
              </a:p>
              <a:p>
                <a:pPr lvl="1"/>
                <a:r>
                  <a:rPr lang="en-US" altLang="en-US" sz="2400" dirty="0"/>
                  <a:t>But we do not know the real support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…</m:t>
                    </m:r>
                  </m:oMath>
                </a14:m>
                <a:r>
                  <a:rPr lang="en-US" altLang="en-US" sz="2400" dirty="0"/>
                  <a:t>, any more!</a:t>
                </a:r>
              </a:p>
              <a:p>
                <a:r>
                  <a:rPr lang="en-US" altLang="en-US" sz="2400" dirty="0"/>
                  <a:t>Thus in many applications, mining closed-patterns is more desirable than mining max-patterns</a:t>
                </a:r>
              </a:p>
            </p:txBody>
          </p:sp>
        </mc:Choice>
        <mc:Fallback xmlns="">
          <p:sp>
            <p:nvSpPr>
              <p:cNvPr id="1024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566" b="-5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6899776" y="3033297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 lvl="1"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1"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221676"/>
            <a:ext cx="12192000" cy="738909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4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 eaLnBrk="1" hangingPunct="1">
                  <a:buClr>
                    <a:srgbClr val="0000CC"/>
                  </a:buClr>
                </a:pPr>
                <a:r>
                  <a:rPr lang="en-US" altLang="en-US" sz="2400" dirty="0"/>
                  <a:t>Observation: 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𝑇𝐷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}; 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 err="1" smtClean="0">
                        <a:latin typeface="Cambria Math" panose="02040503050406030204" pitchFamily="18" charset="0"/>
                      </a:rPr>
                      <m:t>𝑚𝑖𝑛𝑠𝑢𝑝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=2)</m:t>
                    </m:r>
                  </m:oMath>
                </a14:m>
                <a:endParaRPr lang="en-US" altLang="en-US" sz="2400" dirty="0"/>
              </a:p>
              <a:p>
                <a:pPr marL="742950" lvl="2" indent="-342900"/>
                <a:r>
                  <a:rPr lang="en-US" altLang="en-US" sz="2400" dirty="0"/>
                  <a:t>We get a frequent </a:t>
                </a:r>
                <a:r>
                  <a:rPr lang="en-US" altLang="en-US" sz="2400" dirty="0" err="1"/>
                  <a:t>itemset</a:t>
                </a:r>
                <a:r>
                  <a:rPr lang="en-US" alt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dirty="0"/>
              </a:p>
              <a:p>
                <a:pPr marL="742950" lvl="2" indent="-342900"/>
                <a:r>
                  <a:rPr lang="en-US" altLang="en-US" sz="2400" dirty="0"/>
                  <a:t>Also, its subsets are all frequent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: 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…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…, 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49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}, …</m:t>
                    </m:r>
                  </m:oMath>
                </a14:m>
                <a:endParaRPr lang="en-US" altLang="en-US" sz="2400" dirty="0"/>
              </a:p>
              <a:p>
                <a:pPr marL="742950" lvl="2" indent="-342900" eaLnBrk="1" hangingPunct="1"/>
                <a:r>
                  <a:rPr lang="en-US" altLang="en-US" sz="2400" dirty="0"/>
                  <a:t>There are some hidden relationships among frequent patterns! </a:t>
                </a:r>
              </a:p>
              <a:p>
                <a:pPr eaLnBrk="1" hangingPunct="1"/>
                <a:r>
                  <a:rPr lang="en-US" altLang="en-US" sz="2400" dirty="0"/>
                  <a:t>The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downward closure (also called “</a:t>
                </a:r>
                <a:r>
                  <a:rPr lang="en-US" altLang="en-US" sz="2400" dirty="0" err="1">
                    <a:solidFill>
                      <a:srgbClr val="FF0000"/>
                    </a:solidFill>
                  </a:rPr>
                  <a:t>Apriori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”) </a:t>
                </a:r>
                <a:r>
                  <a:rPr lang="en-US" altLang="en-US" sz="2400" dirty="0"/>
                  <a:t>property of frequent patterns</a:t>
                </a:r>
              </a:p>
              <a:p>
                <a:pPr marL="742950" lvl="2" indent="-342900" eaLnBrk="1" hangingPunct="1"/>
                <a:r>
                  <a:rPr lang="en-US" altLang="en-US" sz="2400" dirty="0"/>
                  <a:t>If </a:t>
                </a:r>
                <a:r>
                  <a:rPr lang="en-US" altLang="en-US" sz="2400" b="1" dirty="0"/>
                  <a:t>{bread, cheese, nuts}</a:t>
                </a:r>
                <a:r>
                  <a:rPr lang="en-US" altLang="en-US" sz="2400" dirty="0"/>
                  <a:t> is frequent, so is </a:t>
                </a:r>
                <a:r>
                  <a:rPr lang="en-US" altLang="en-US" sz="2400" b="1" dirty="0"/>
                  <a:t>{bread, cheese}</a:t>
                </a:r>
                <a:endParaRPr lang="en-US" altLang="en-US" sz="2400" dirty="0"/>
              </a:p>
              <a:p>
                <a:pPr marL="742950" lvl="2" indent="-342900" eaLnBrk="1" hangingPunct="1"/>
                <a:r>
                  <a:rPr lang="en-US" altLang="en-US" sz="2400" dirty="0"/>
                  <a:t>Every transaction containing {bread, cheese, nuts} also contains {bread, cheese} </a:t>
                </a:r>
              </a:p>
              <a:p>
                <a:pPr marL="742950" lvl="2" indent="-342900" eaLnBrk="1" hangingPunct="1"/>
                <a:r>
                  <a:rPr lang="en-US" altLang="en-US" sz="2400" u="sng" dirty="0" err="1">
                    <a:solidFill>
                      <a:srgbClr val="FF0000"/>
                    </a:solidFill>
                  </a:rPr>
                  <a:t>Apriori</a:t>
                </a:r>
                <a:r>
                  <a:rPr lang="en-US" altLang="en-US" sz="2400" u="sng" dirty="0">
                    <a:solidFill>
                      <a:srgbClr val="FF0000"/>
                    </a:solidFill>
                  </a:rPr>
                  <a:t>:  Any subset of a frequent </a:t>
                </a:r>
                <a:r>
                  <a:rPr lang="en-US" altLang="en-US" sz="2400" u="sng" dirty="0" err="1">
                    <a:solidFill>
                      <a:srgbClr val="FF0000"/>
                    </a:solidFill>
                  </a:rPr>
                  <a:t>itemset</a:t>
                </a:r>
                <a:r>
                  <a:rPr lang="en-US" altLang="en-US" sz="2400" u="sng" dirty="0">
                    <a:solidFill>
                      <a:srgbClr val="FF0000"/>
                    </a:solidFill>
                  </a:rPr>
                  <a:t> must be frequent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 eaLnBrk="1" hangingPunct="1"/>
                <a:r>
                  <a:rPr lang="en-US" altLang="en-US" sz="2400" dirty="0"/>
                  <a:t>Efficient mining methodology</a:t>
                </a:r>
              </a:p>
              <a:p>
                <a:pPr marL="742950" lvl="2" indent="-342900" eaLnBrk="1" hangingPunct="1"/>
                <a:r>
                  <a:rPr lang="en-US" altLang="en-US" sz="2400" dirty="0"/>
                  <a:t>If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any subset of an </a:t>
                </a:r>
                <a:r>
                  <a:rPr lang="en-US" altLang="en-US" sz="2400" dirty="0" err="1">
                    <a:solidFill>
                      <a:srgbClr val="FF0000"/>
                    </a:solidFill>
                  </a:rPr>
                  <a:t>itemset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sz="2400" dirty="0"/>
                  <a:t>is infrequent, then there is no chance 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 to be frequent—why do we even have to consider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2400" dirty="0"/>
                  <a:t>!?   </a:t>
                </a:r>
              </a:p>
            </p:txBody>
          </p:sp>
        </mc:Choice>
        <mc:Fallback xmlns="">
          <p:sp>
            <p:nvSpPr>
              <p:cNvPr id="1536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396372" y="59912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9282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If there is any </a:t>
            </a:r>
            <a:r>
              <a:rPr lang="en-US" altLang="en-US" dirty="0" err="1"/>
              <a:t>itemset</a:t>
            </a:r>
            <a:r>
              <a:rPr lang="en-US" altLang="en-US" dirty="0"/>
              <a:t> which is infrequent, its superset should not even be generated! 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en-US" altLang="en-US" dirty="0"/>
                  <a:t>Outline of </a:t>
                </a:r>
                <a:r>
                  <a:rPr lang="en-US" altLang="en-US" dirty="0" err="1"/>
                  <a:t>Apriori</a:t>
                </a:r>
                <a:r>
                  <a:rPr lang="en-US" altLang="en-US" dirty="0"/>
                  <a:t> (level-wise, candidate generation and test) </a:t>
                </a:r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Scan</a:t>
                </a:r>
                <a:r>
                  <a:rPr lang="en-US" altLang="en-US" dirty="0"/>
                  <a:t> DB once to get frequent 1-itemsets</a:t>
                </a:r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Repeat</a:t>
                </a:r>
              </a:p>
              <a:p>
                <a:pPr lvl="2" eaLnBrk="1" hangingPunct="1">
                  <a:lnSpc>
                    <a:spcPct val="120000"/>
                  </a:lnSpc>
                </a:pPr>
                <a:r>
                  <a:rPr lang="en-US" altLang="en-US" dirty="0"/>
                  <a:t>Generate length-(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/>
                  <a:t>) candidate </a:t>
                </a:r>
                <a:r>
                  <a:rPr lang="en-US" altLang="en-US" dirty="0" err="1"/>
                  <a:t>itemsets</a:t>
                </a:r>
                <a:r>
                  <a:rPr lang="en-US" altLang="en-US" dirty="0"/>
                  <a:t> from length-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/>
                  <a:t> frequent </a:t>
                </a:r>
                <a:r>
                  <a:rPr lang="en-US" altLang="en-US" dirty="0" err="1"/>
                  <a:t>itemsets</a:t>
                </a:r>
                <a:endParaRPr lang="en-US" altLang="en-US" dirty="0"/>
              </a:p>
              <a:p>
                <a:pPr lvl="2" eaLnBrk="1" hangingPunct="1">
                  <a:lnSpc>
                    <a:spcPct val="120000"/>
                  </a:lnSpc>
                </a:pPr>
                <a:r>
                  <a:rPr lang="en-US" altLang="en-US" dirty="0"/>
                  <a:t>Test the candidates against DB to find frequent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/>
                  <a:t>)-</a:t>
                </a:r>
                <a:r>
                  <a:rPr lang="en-US" altLang="en-US" dirty="0" err="1"/>
                  <a:t>itemsets</a:t>
                </a:r>
                <a:endParaRPr lang="en-US" altLang="en-US" dirty="0"/>
              </a:p>
              <a:p>
                <a:pPr lvl="2" eaLnBrk="1" hangingPunct="1">
                  <a:lnSpc>
                    <a:spcPct val="120000"/>
                  </a:lnSpc>
                </a:pPr>
                <a:r>
                  <a:rPr lang="en-US" altLang="en-US" dirty="0"/>
                  <a:t>Set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dirty="0"/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Until</a:t>
                </a:r>
                <a:r>
                  <a:rPr lang="en-US" altLang="en-US" dirty="0"/>
                  <a:t> no frequent or candidate set can be generated</a:t>
                </a:r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en-US" dirty="0"/>
                  <a:t>Return all the frequent </a:t>
                </a:r>
                <a:r>
                  <a:rPr lang="en-US" altLang="en-US" dirty="0" err="1"/>
                  <a:t>itemsets</a:t>
                </a:r>
                <a:r>
                  <a:rPr lang="en-US" altLang="en-US" dirty="0"/>
                  <a:t> derived</a:t>
                </a:r>
              </a:p>
            </p:txBody>
          </p:sp>
        </mc:Choice>
        <mc:Fallback xmlns="">
          <p:sp>
            <p:nvSpPr>
              <p:cNvPr id="1741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1" t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1200" y="1295400"/>
                <a:ext cx="10871200" cy="5105400"/>
              </a:xfrm>
            </p:spPr>
            <p:txBody>
              <a:bodyPr/>
              <a:lstStyle/>
              <a:p>
                <a:pPr eaLnBrk="1" hangingPunct="1">
                  <a:lnSpc>
                    <a:spcPct val="11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: Candidate </a:t>
                </a:r>
                <a:r>
                  <a:rPr lang="en-US" altLang="en-US" sz="2400" dirty="0" err="1"/>
                  <a:t>itemsets</a:t>
                </a:r>
                <a:r>
                  <a:rPr lang="en-US" altLang="en-US" sz="2400" dirty="0"/>
                  <a:t> of size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: Frequent </a:t>
                </a:r>
                <a:r>
                  <a:rPr lang="en-US" altLang="en-US" sz="2400" dirty="0" err="1"/>
                  <a:t>itemsets</a:t>
                </a:r>
                <a:r>
                  <a:rPr lang="en-US" altLang="en-US" sz="2400" dirty="0"/>
                  <a:t> of size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2400" b="0" i="1" dirty="0" smtClean="0">
                          <a:latin typeface="Cambria Math" panose="02040503050406030204" pitchFamily="18" charset="0"/>
                        </a:rPr>
                        <m:t> :=1;</m:t>
                      </m:r>
                    </m:oMath>
                  </m:oMathPara>
                </a14:m>
                <a:endParaRPr lang="en-US" altLang="en-US" sz="2400" dirty="0"/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:= {frequent items};   // frequent 1-itemsets</a:t>
                </a:r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b="1" dirty="0">
                    <a:solidFill>
                      <a:srgbClr val="F83F24"/>
                    </a:solidFill>
                  </a:rPr>
                  <a:t>While </a:t>
                </a:r>
                <a:r>
                  <a:rPr lang="en-US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!=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</m:t>
                    </m:r>
                  </m:oMath>
                </a14:m>
                <a:r>
                  <a:rPr lang="en-US" altLang="en-US" sz="2400" dirty="0"/>
                  <a:t>) </a:t>
                </a:r>
                <a:r>
                  <a:rPr lang="en-US" altLang="en-US" sz="2400" b="1" dirty="0">
                    <a:solidFill>
                      <a:srgbClr val="F83F24"/>
                    </a:solidFill>
                  </a:rPr>
                  <a:t>do {	 </a:t>
                </a:r>
                <a:r>
                  <a:rPr lang="en-US" altLang="en-US" sz="2400" dirty="0"/>
                  <a:t>//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 is non-empty</a:t>
                </a:r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dirty="0"/>
                  <a:t> := candidates generated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dirty="0"/>
                  <a:t>;  // candidate generation</a:t>
                </a:r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dirty="0"/>
                  <a:t>   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dirty="0"/>
                  <a:t>by counting candidates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 dirty="0"/>
                  <a:t> with respect to </a:t>
                </a:r>
                <a:r>
                  <a:rPr lang="en-US" altLang="en-US" sz="2400" i="1" dirty="0"/>
                  <a:t>TDB </a:t>
                </a:r>
                <a:r>
                  <a:rPr lang="en-US" altLang="en-US" sz="2400" dirty="0"/>
                  <a:t>at </a:t>
                </a:r>
                <a:r>
                  <a:rPr lang="en-US" altLang="en-US" sz="2400" dirty="0" err="1"/>
                  <a:t>minsup</a:t>
                </a:r>
                <a:r>
                  <a:rPr lang="en-US" altLang="en-US" sz="2400" dirty="0"/>
                  <a:t>;</a:t>
                </a:r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en-US" sz="2400" dirty="0"/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dirty="0"/>
                  <a:t>   </a:t>
                </a:r>
                <a:r>
                  <a:rPr lang="en-US" altLang="en-US" sz="2400" b="1" dirty="0">
                    <a:solidFill>
                      <a:srgbClr val="F83F24"/>
                    </a:solidFill>
                  </a:rPr>
                  <a:t> }</a:t>
                </a:r>
                <a:endParaRPr lang="en-US" altLang="en-US" sz="2400" dirty="0"/>
              </a:p>
              <a:p>
                <a:pPr lvl="2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en-US" altLang="en-US" sz="2400" b="1" dirty="0">
                    <a:solidFill>
                      <a:srgbClr val="F83F24"/>
                    </a:solidFill>
                  </a:rPr>
                  <a:t>return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limLoc m:val="subSup"/>
                        <m:supHide m:val="on"/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en-US" sz="2400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en-US" sz="2400" dirty="0"/>
                  <a:t>    	            //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sz="2400" i="1" baseline="-25000" dirty="0"/>
                  <a:t> </a:t>
                </a:r>
                <a:r>
                  <a:rPr lang="en-US" altLang="en-US" sz="2400" dirty="0"/>
                  <a:t>generated at each level</a:t>
                </a:r>
              </a:p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184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200" y="1295400"/>
                <a:ext cx="10871200" cy="5105400"/>
              </a:xfrm>
              <a:blipFill>
                <a:blip r:embed="rId3"/>
                <a:stretch>
                  <a:fillRect l="-168" t="-597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3" name="Text Box 6"/>
              <p:cNvSpPr txBox="1">
                <a:spLocks noChangeArrowheads="1"/>
              </p:cNvSpPr>
              <p:nvPr/>
            </p:nvSpPr>
            <p:spPr bwMode="auto">
              <a:xfrm>
                <a:off x="3737673" y="1722882"/>
                <a:ext cx="534121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i="1" baseline="-25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9463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7673" y="1722882"/>
                <a:ext cx="534121" cy="453137"/>
              </a:xfrm>
              <a:prstGeom prst="rect">
                <a:avLst/>
              </a:prstGeom>
              <a:blipFill>
                <a:blip r:embed="rId3"/>
                <a:stretch>
                  <a:fillRect l="-1136"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4" name="Text Box 7"/>
              <p:cNvSpPr txBox="1">
                <a:spLocks noChangeArrowheads="1"/>
              </p:cNvSpPr>
              <p:nvPr/>
            </p:nvSpPr>
            <p:spPr bwMode="auto">
              <a:xfrm>
                <a:off x="7164012" y="1565719"/>
                <a:ext cx="53732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en-US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i="1" baseline="-25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946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4012" y="1565719"/>
                <a:ext cx="537327" cy="453137"/>
              </a:xfrm>
              <a:prstGeom prst="rect">
                <a:avLst/>
              </a:prstGeom>
              <a:blipFill>
                <a:blip r:embed="rId4"/>
                <a:stretch>
                  <a:fillRect l="-1136"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5" name="Text Box 8"/>
              <p:cNvSpPr txBox="1">
                <a:spLocks noChangeArrowheads="1"/>
              </p:cNvSpPr>
              <p:nvPr/>
            </p:nvSpPr>
            <p:spPr bwMode="auto">
              <a:xfrm>
                <a:off x="437245" y="3731070"/>
                <a:ext cx="537327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en-US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en-US" i="1" baseline="-25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9465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245" y="3731070"/>
                <a:ext cx="537327" cy="453137"/>
              </a:xfrm>
              <a:prstGeom prst="rect">
                <a:avLst/>
              </a:prstGeom>
              <a:blipFill>
                <a:blip r:embed="rId5"/>
                <a:stretch>
                  <a:fillRect l="-2273"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6" name="Text Box 9"/>
              <p:cNvSpPr txBox="1">
                <a:spLocks noChangeArrowheads="1"/>
              </p:cNvSpPr>
              <p:nvPr/>
            </p:nvSpPr>
            <p:spPr bwMode="auto">
              <a:xfrm>
                <a:off x="3697457" y="3334195"/>
                <a:ext cx="534121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en-US" i="1" baseline="-25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9466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97457" y="3334195"/>
                <a:ext cx="534121" cy="453137"/>
              </a:xfrm>
              <a:prstGeom prst="rect">
                <a:avLst/>
              </a:prstGeom>
              <a:blipFill>
                <a:blip r:embed="rId6"/>
                <a:stretch>
                  <a:fillRect l="-2299" b="-6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67" name="Text Box 10"/>
              <p:cNvSpPr txBox="1">
                <a:spLocks noChangeArrowheads="1"/>
              </p:cNvSpPr>
              <p:nvPr/>
            </p:nvSpPr>
            <p:spPr bwMode="auto">
              <a:xfrm>
                <a:off x="8081073" y="3384995"/>
                <a:ext cx="534121" cy="453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i="1" baseline="-250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en-US" i="1" baseline="-250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946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81073" y="3384995"/>
                <a:ext cx="534121" cy="453137"/>
              </a:xfrm>
              <a:prstGeom prst="rect">
                <a:avLst/>
              </a:prstGeom>
              <a:blipFill>
                <a:blip r:embed="rId7"/>
                <a:stretch>
                  <a:fillRect l="-2299" b="-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527794"/>
              </p:ext>
            </p:extLst>
          </p:nvPr>
        </p:nvGraphicFramePr>
        <p:xfrm>
          <a:off x="6240364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2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1" y="1122228"/>
                <a:ext cx="7015063" cy="5181600"/>
              </a:xfrm>
            </p:spPr>
            <p:txBody>
              <a:bodyPr/>
              <a:lstStyle/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How to generate candidates?</a:t>
                </a:r>
              </a:p>
              <a:p>
                <a:pPr lvl="1"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Step 1: self-joining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baseline="-25000" dirty="0" err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en-US" sz="2400" i="1" baseline="-25000" dirty="0"/>
              </a:p>
              <a:p>
                <a:pPr lvl="1"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Step 2: pruning</a:t>
                </a:r>
              </a:p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2400" dirty="0"/>
                  <a:t>Example of candidate-generation</a:t>
                </a:r>
              </a:p>
              <a:p>
                <a:pPr lvl="1" eaLnBrk="1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𝑎𝑏𝑐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𝑎𝑏𝑑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𝑎𝑐𝑑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𝑎𝑐𝑒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𝑏𝑐𝑑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dirty="0"/>
              </a:p>
              <a:p>
                <a:pPr lvl="1" eaLnBrk="1" hangingPunct="1">
                  <a:lnSpc>
                    <a:spcPct val="110000"/>
                  </a:lnSpc>
                </a:pPr>
                <a:r>
                  <a:rPr lang="en-US" altLang="en-US" sz="2400" dirty="0"/>
                  <a:t>Self-joining: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en-US" sz="2400" i="1" dirty="0"/>
              </a:p>
              <a:p>
                <a:pPr lvl="2" eaLnBrk="1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𝑎𝑏𝑐𝑑</m:t>
                    </m:r>
                  </m:oMath>
                </a14:m>
                <a:r>
                  <a:rPr lang="en-US" altLang="en-US" sz="2400" i="1" dirty="0"/>
                  <a:t> </a:t>
                </a:r>
                <a:r>
                  <a:rPr lang="en-US" alt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𝑎𝑏𝑐</m:t>
                    </m:r>
                  </m:oMath>
                </a14:m>
                <a:r>
                  <a:rPr lang="en-US" altLang="en-US" sz="2400" dirty="0"/>
                  <a:t> and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𝑎𝑏𝑑</m:t>
                    </m:r>
                  </m:oMath>
                </a14:m>
                <a:endParaRPr lang="en-US" altLang="en-US" sz="2400" i="1" dirty="0"/>
              </a:p>
              <a:p>
                <a:pPr lvl="2" eaLnBrk="1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𝑎𝑐𝑑𝑒</m:t>
                    </m:r>
                  </m:oMath>
                </a14:m>
                <a:r>
                  <a:rPr lang="en-US" altLang="en-US" sz="2400" dirty="0"/>
                  <a:t>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𝑎𝑐𝑑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𝑎𝑐𝑒</m:t>
                    </m:r>
                  </m:oMath>
                </a14:m>
                <a:endParaRPr lang="en-US" altLang="en-US" sz="2400" i="1" dirty="0"/>
              </a:p>
              <a:p>
                <a:pPr lvl="1" eaLnBrk="1" hangingPunct="1">
                  <a:lnSpc>
                    <a:spcPct val="110000"/>
                  </a:lnSpc>
                </a:pPr>
                <a:r>
                  <a:rPr lang="en-US" altLang="en-US" sz="2400" dirty="0"/>
                  <a:t>Pruning:</a:t>
                </a:r>
              </a:p>
              <a:p>
                <a:pPr lvl="2" eaLnBrk="1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𝑎𝑐𝑑𝑒</m:t>
                    </m:r>
                  </m:oMath>
                </a14:m>
                <a:r>
                  <a:rPr lang="en-US" altLang="en-US" sz="2400" dirty="0"/>
                  <a:t> is removed because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𝑎𝑑𝑒</m:t>
                    </m:r>
                  </m:oMath>
                </a14:m>
                <a:r>
                  <a:rPr lang="en-US" altLang="en-US" sz="2400" dirty="0"/>
                  <a:t> is not in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en-US" sz="2400" i="1" baseline="-25000" dirty="0"/>
              </a:p>
              <a:p>
                <a:pPr lvl="1" eaLnBrk="1" hangingPunct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4 =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</a:rPr>
                      <m:t>𝑎𝑏𝑐𝑑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dirty="0"/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205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122228"/>
                <a:ext cx="7015063" cy="5181600"/>
              </a:xfrm>
              <a:blipFill>
                <a:blip r:embed="rId3"/>
                <a:stretch>
                  <a:fillRect l="-608" t="-588" b="-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0699" y="1155699"/>
                <a:ext cx="11335807" cy="5597525"/>
              </a:xfrm>
            </p:spPr>
            <p:txBody>
              <a:bodyPr/>
              <a:lstStyle/>
              <a:p>
                <a:pPr eaLnBrk="1" hangingPunct="1"/>
                <a:r>
                  <a:rPr lang="en-US" altLang="en-US" dirty="0"/>
                  <a:t>Suppose the items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are listed in an order</a:t>
                </a:r>
              </a:p>
              <a:p>
                <a:pPr eaLnBrk="1" hangingPunct="1"/>
                <a:r>
                  <a:rPr lang="en-US" altLang="en-US" dirty="0"/>
                  <a:t>// Step 1: Joining</a:t>
                </a:r>
              </a:p>
              <a:p>
                <a:pPr marL="457200" lvl="1" indent="0" eaLnBrk="1" hangingPunct="1">
                  <a:buFont typeface="Wingdings" pitchFamily="2" charset="2"/>
                  <a:buNone/>
                </a:pPr>
                <a:r>
                  <a:rPr lang="en-US" altLang="en-US" b="1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b="1" dirty="0"/>
                  <a:t>in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en-US" i="1" baseline="-25000" dirty="0"/>
              </a:p>
              <a:p>
                <a:pPr marL="457200" lvl="1" indent="0">
                  <a:buNone/>
                </a:pPr>
                <a:r>
                  <a:rPr lang="en-US" altLang="en-US" dirty="0"/>
                  <a:t>   </a:t>
                </a:r>
                <a:r>
                  <a:rPr lang="en-US" altLang="en-US" b="1" dirty="0"/>
                  <a:t>for each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b="1" dirty="0"/>
                  <a:t>in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en-US" i="1" dirty="0"/>
              </a:p>
              <a:p>
                <a:pPr marL="457200" lvl="1" indent="0">
                  <a:buNone/>
                </a:pPr>
                <a:r>
                  <a:rPr lang="en-US" altLang="en-US" dirty="0"/>
                  <a:t>	 </a:t>
                </a:r>
                <a:r>
                  <a:rPr lang="en-US" altLang="en-US" b="1" dirty="0"/>
                  <a:t>if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𝑖𝑡𝑒</m:t>
                    </m:r>
                    <m:sSub>
                      <m:sSubPr>
                        <m:ctrlP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altLang="en-US" b="1" i="1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altLang="en-US" b="1" i="1" dirty="0"/>
                  <a:t>		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b="1" dirty="0"/>
                  <a:t>join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eaLnBrk="1" hangingPunct="1"/>
                <a:r>
                  <a:rPr lang="en-US" altLang="en-US" dirty="0"/>
                  <a:t>// Step 2: pruning</a:t>
                </a:r>
              </a:p>
              <a:p>
                <a:pPr marL="457200" lvl="1" indent="0">
                  <a:buNone/>
                </a:pPr>
                <a:r>
                  <a:rPr lang="en-US" altLang="en-US" dirty="0"/>
                  <a:t>			</a:t>
                </a:r>
                <a:r>
                  <a:rPr lang="en-US" altLang="en-US" b="1" dirty="0"/>
                  <a:t>if</a:t>
                </a:r>
                <a:r>
                  <a:rPr lang="en-US" altLang="en-US" dirty="0"/>
                  <a:t> </a:t>
                </a:r>
                <a:r>
                  <a:rPr lang="en-US" altLang="en-US" b="1" dirty="0" err="1"/>
                  <a:t>has_infrequent_subset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dirty="0"/>
                  <a:t>				</a:t>
                </a:r>
                <a:r>
                  <a:rPr lang="en-US" altLang="en-US" b="1" dirty="0"/>
                  <a:t>continue</a:t>
                </a:r>
                <a:r>
                  <a:rPr lang="en-US" altLang="en-US" dirty="0"/>
                  <a:t>     // prune</a:t>
                </a:r>
              </a:p>
              <a:p>
                <a:pPr marL="457200" lvl="1" indent="0">
                  <a:buNone/>
                </a:pPr>
                <a:r>
                  <a:rPr lang="en-US" altLang="en-US" dirty="0"/>
                  <a:t>			</a:t>
                </a:r>
                <a:r>
                  <a:rPr lang="en-US" altLang="en-US" b="1" dirty="0"/>
                  <a:t>else add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b="1" dirty="0"/>
                  <a:t> 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en-US" i="1" baseline="-25000" dirty="0"/>
              </a:p>
              <a:p>
                <a:pPr marL="457200" lvl="1" indent="0">
                  <a:buNone/>
                </a:pPr>
                <a:r>
                  <a:rPr lang="en-US" altLang="en-US" i="1" baseline="-25000" dirty="0"/>
                  <a:t>		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b="1" i="1" dirty="0"/>
              </a:p>
            </p:txBody>
          </p:sp>
        </mc:Choice>
        <mc:Fallback xmlns="">
          <p:sp>
            <p:nvSpPr>
              <p:cNvPr id="2150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699" y="1155699"/>
                <a:ext cx="11335807" cy="5597525"/>
              </a:xfrm>
              <a:blipFill>
                <a:blip r:embed="rId3"/>
                <a:stretch>
                  <a:fillRect l="-591" t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6838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93463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Partitioning</a:t>
            </a:r>
            <a:r>
              <a:rPr lang="en-US" altLang="en-US" dirty="0"/>
              <a:t>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Hashing</a:t>
            </a:r>
            <a:r>
              <a:rPr lang="en-US" altLang="en-US" dirty="0"/>
              <a:t>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r>
                <a:rPr lang="en-US" altLang="en-US" sz="1800" dirty="0" err="1"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8207" y="3949574"/>
            <a:ext cx="11077185" cy="264515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Method: Scan DB twice (A. </a:t>
            </a:r>
            <a:r>
              <a:rPr lang="en-US" altLang="en-US" sz="2400" dirty="0" err="1"/>
              <a:t>Savasere</a:t>
            </a:r>
            <a:r>
              <a:rPr lang="en-US" altLang="en-US" sz="2400" dirty="0"/>
              <a:t>, E. </a:t>
            </a:r>
            <a:r>
              <a:rPr lang="en-US" altLang="en-US" sz="2400" dirty="0" err="1"/>
              <a:t>Omiecinski</a:t>
            </a:r>
            <a:r>
              <a:rPr lang="en-US" altLang="en-US" sz="2400" dirty="0"/>
              <a:t> and S. </a:t>
            </a:r>
            <a:r>
              <a:rPr lang="en-US" altLang="en-US" sz="2400" dirty="0" err="1"/>
              <a:t>Navathe</a:t>
            </a:r>
            <a:r>
              <a:rPr lang="en-US" altLang="en-US" sz="2400" dirty="0"/>
              <a:t>, </a:t>
            </a:r>
            <a:r>
              <a:rPr lang="en-US" altLang="en-US" sz="2400" i="1" dirty="0"/>
              <a:t>VLDB’95</a:t>
            </a:r>
            <a:r>
              <a:rPr lang="en-US" altLang="en-US" sz="2400" i="1" dirty="0">
                <a:solidFill>
                  <a:schemeClr val="tx2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400" dirty="0"/>
              <a:t>Scan 1: Partition database so that each partition can fit in main memory (why?)</a:t>
            </a:r>
          </a:p>
          <a:p>
            <a:pPr lvl="2"/>
            <a:r>
              <a:rPr lang="en-US" altLang="en-US" sz="2400" dirty="0"/>
              <a:t>Mine local frequent patterns in this partition</a:t>
            </a:r>
          </a:p>
          <a:p>
            <a:pPr lvl="1"/>
            <a:r>
              <a:rPr lang="en-US" altLang="en-US" sz="2400" dirty="0"/>
              <a:t>Scan 2: Consolidate global frequent patterns</a:t>
            </a:r>
          </a:p>
          <a:p>
            <a:pPr lvl="2"/>
            <a:r>
              <a:rPr lang="en-US" altLang="en-US" sz="2400" dirty="0"/>
              <a:t>Find global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 (those frequent in at least one partition)</a:t>
            </a:r>
          </a:p>
          <a:p>
            <a:pPr lvl="2"/>
            <a:r>
              <a:rPr lang="en-US" altLang="en-US" sz="2400" dirty="0"/>
              <a:t>Find the true frequency of those candidates, by scanning </a:t>
            </a:r>
            <a:r>
              <a:rPr lang="en-US" altLang="en-US" sz="2400" dirty="0" err="1"/>
              <a:t>TDB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7973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Direct Hashing and Pruning (DHP)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42101" y="1221731"/>
                <a:ext cx="6935145" cy="5105400"/>
              </a:xfrm>
            </p:spPr>
            <p:txBody>
              <a:bodyPr/>
              <a:lstStyle/>
              <a:p>
                <a:pPr eaLnBrk="1" hangingPunct="1">
                  <a:spcBef>
                    <a:spcPts val="600"/>
                  </a:spcBef>
                </a:pPr>
                <a:r>
                  <a:rPr lang="en-US" altLang="en-US" sz="2400" b="1" dirty="0"/>
                  <a:t>Hashing</a:t>
                </a:r>
                <a:r>
                  <a:rPr lang="en-US" altLang="en-US" sz="2400" dirty="0"/>
                  <a:t>: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400" dirty="0"/>
                  <a:t> = </a:t>
                </a:r>
                <a:r>
                  <a:rPr lang="en-US" altLang="en-US" sz="2400" i="1" dirty="0"/>
                  <a:t>hash</a:t>
                </a:r>
                <a:r>
                  <a:rPr lang="en-US" altLang="en-US" sz="2400" dirty="0"/>
                  <a:t>(itemset) 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en-US" altLang="en-US" sz="2400" b="1" dirty="0"/>
                  <a:t>1</a:t>
                </a:r>
                <a:r>
                  <a:rPr lang="en-US" altLang="en-US" sz="2400" b="1" baseline="30000" dirty="0"/>
                  <a:t>st</a:t>
                </a:r>
                <a:r>
                  <a:rPr lang="en-US" altLang="en-US" sz="2400" b="1" dirty="0"/>
                  <a:t> scan</a:t>
                </a:r>
                <a:r>
                  <a:rPr lang="en-US" altLang="en-US" sz="2400" dirty="0"/>
                  <a:t>: When counting the 1-itemset, hash 2-itemset to calculate the bucket count</a:t>
                </a:r>
              </a:p>
              <a:p>
                <a:r>
                  <a:rPr lang="en-US" altLang="en-US" sz="2400" dirty="0"/>
                  <a:t>Example: At the 1</a:t>
                </a:r>
                <a:r>
                  <a:rPr lang="en-US" altLang="en-US" sz="2400" baseline="30000" dirty="0"/>
                  <a:t>st</a:t>
                </a:r>
                <a:r>
                  <a:rPr lang="en-US" altLang="en-US" sz="2400" dirty="0"/>
                  <a:t> scan of TDB, count 1-itemset, and hash 2-itemsets in the transaction to its bucket</a:t>
                </a:r>
              </a:p>
              <a:p>
                <a:pPr lvl="3"/>
                <a:r>
                  <a:rPr lang="en-US" altLang="en-US" sz="2400" dirty="0"/>
                  <a:t>{ab, ad, </a:t>
                </a:r>
                <a:r>
                  <a:rPr lang="en-US" altLang="en-US" sz="2400" dirty="0" err="1"/>
                  <a:t>ce</a:t>
                </a:r>
                <a:r>
                  <a:rPr lang="en-US" altLang="en-US" sz="2400" dirty="0"/>
                  <a:t>}</a:t>
                </a:r>
              </a:p>
              <a:p>
                <a:pPr lvl="3"/>
                <a:r>
                  <a:rPr lang="en-US" altLang="en-US" sz="2400" dirty="0"/>
                  <a:t>{</a:t>
                </a:r>
                <a:r>
                  <a:rPr lang="en-US" altLang="en-US" sz="2400" dirty="0" err="1"/>
                  <a:t>bd</a:t>
                </a:r>
                <a:r>
                  <a:rPr lang="en-US" altLang="en-US" sz="2400" dirty="0"/>
                  <a:t>, be, de} </a:t>
                </a:r>
              </a:p>
              <a:p>
                <a:pPr lvl="3"/>
                <a:r>
                  <a:rPr lang="en-US" altLang="en-US" sz="2400" dirty="0"/>
                  <a:t>…</a:t>
                </a:r>
              </a:p>
              <a:p>
                <a:pPr lvl="1"/>
                <a:r>
                  <a:rPr lang="en-US" altLang="en-US" sz="2400" dirty="0"/>
                  <a:t>At the end of the first scan,</a:t>
                </a:r>
              </a:p>
              <a:p>
                <a:pPr lvl="2"/>
                <a:r>
                  <a:rPr lang="en-US" altLang="en-US" sz="2400" i="1" dirty="0"/>
                  <a:t>if </a:t>
                </a:r>
                <a:r>
                  <a:rPr lang="en-US" altLang="en-US" sz="2400" i="1" dirty="0" err="1"/>
                  <a:t>minsup</a:t>
                </a:r>
                <a:r>
                  <a:rPr lang="en-US" altLang="en-US" sz="2400" i="1" dirty="0"/>
                  <a:t> = 80, remove ab, ad</a:t>
                </a:r>
                <a:r>
                  <a:rPr lang="en-US" altLang="en-US" sz="2400" dirty="0"/>
                  <a:t>, </a:t>
                </a:r>
                <a:r>
                  <a:rPr lang="en-US" altLang="en-US" sz="2400" i="1" dirty="0" err="1"/>
                  <a:t>ce</a:t>
                </a:r>
                <a:r>
                  <a:rPr lang="en-US" altLang="en-US" sz="2400" i="1" dirty="0"/>
                  <a:t>, since count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Calibri" pitchFamily="34" charset="0"/>
                    <a:ea typeface="MS PGothic" pitchFamily="34" charset="-128"/>
                  </a:rPr>
                  <a:t>{</a:t>
                </a:r>
                <a:r>
                  <a:rPr lang="en-US" altLang="en-US" sz="2400" i="1" dirty="0">
                    <a:solidFill>
                      <a:srgbClr val="000000"/>
                    </a:solidFill>
                    <a:latin typeface="Calibri" pitchFamily="34" charset="0"/>
                    <a:ea typeface="MS PGothic" pitchFamily="34" charset="-128"/>
                  </a:rPr>
                  <a:t>ab, ad, </a:t>
                </a:r>
                <a:r>
                  <a:rPr lang="en-US" altLang="en-US" sz="2400" i="1" dirty="0" err="1">
                    <a:solidFill>
                      <a:srgbClr val="000000"/>
                    </a:solidFill>
                    <a:latin typeface="Calibri" pitchFamily="34" charset="0"/>
                    <a:ea typeface="MS PGothic" pitchFamily="34" charset="-128"/>
                  </a:rPr>
                  <a:t>ce</a:t>
                </a:r>
                <a:r>
                  <a:rPr lang="en-US" altLang="en-US" sz="2400" dirty="0">
                    <a:solidFill>
                      <a:srgbClr val="000000"/>
                    </a:solidFill>
                    <a:latin typeface="Calibri" pitchFamily="34" charset="0"/>
                    <a:ea typeface="MS PGothic" pitchFamily="34" charset="-128"/>
                  </a:rPr>
                  <a:t>} &lt; 80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01" y="1221731"/>
                <a:ext cx="6935145" cy="5105400"/>
              </a:xfrm>
              <a:blipFill>
                <a:blip r:embed="rId3"/>
                <a:stretch>
                  <a:fillRect l="-703" t="-955" b="-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9866002" y="3316661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45908"/>
              </p:ext>
            </p:extLst>
          </p:nvPr>
        </p:nvGraphicFramePr>
        <p:xfrm>
          <a:off x="9247500" y="1421315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172806" y="2266927"/>
                <a:ext cx="2079068" cy="64633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 might be same for different itemset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06" y="2266927"/>
                <a:ext cx="2079068" cy="646331"/>
              </a:xfrm>
              <a:prstGeom prst="rect">
                <a:avLst/>
              </a:prstGeom>
              <a:blipFill>
                <a:blip r:embed="rId4"/>
                <a:stretch>
                  <a:fillRect l="-2639" t="-5660" r="-351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9334310" y="1907187"/>
            <a:ext cx="196770" cy="1365812"/>
          </a:xfrm>
          <a:prstGeom prst="leftBrac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39018" y="1736203"/>
            <a:ext cx="481930" cy="15804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0398" y="4016415"/>
            <a:ext cx="1947969" cy="3847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minsup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flipH="1">
            <a:off x="11350734" y="3499334"/>
            <a:ext cx="349344" cy="468789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7EC1E-A5B6-DE4A-974E-2D84D9186422}"/>
              </a:ext>
            </a:extLst>
          </p:cNvPr>
          <p:cNvSpPr txBox="1"/>
          <p:nvPr/>
        </p:nvSpPr>
        <p:spPr>
          <a:xfrm>
            <a:off x="2591904" y="6337128"/>
            <a:ext cx="8006029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sz="2000"/>
              <a:t>DHP (Direct Hashing and Pruning): (J. Park, M. Chen, and P. Yu, SIGMOD’95)</a:t>
            </a:r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2B8F8-2AD6-1B29-572E-F4468DBEF01C}"/>
              </a:ext>
            </a:extLst>
          </p:cNvPr>
          <p:cNvSpPr txBox="1"/>
          <p:nvPr/>
        </p:nvSpPr>
        <p:spPr>
          <a:xfrm>
            <a:off x="7001265" y="4825468"/>
            <a:ext cx="4719683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key observation:   A </a:t>
            </a:r>
            <a:r>
              <a:rPr lang="en-US" altLang="en-US" sz="2000" i="1" dirty="0"/>
              <a:t>k</a:t>
            </a:r>
            <a:r>
              <a:rPr lang="en-US" altLang="en-US" sz="2000" dirty="0"/>
              <a:t>-itemset cannot be frequent if its corresponding hashing bucket count is below the </a:t>
            </a:r>
            <a:r>
              <a:rPr lang="en-US" altLang="en-US" sz="2000" i="1" dirty="0" err="1"/>
              <a:t>minsup</a:t>
            </a:r>
            <a:r>
              <a:rPr lang="en-US" alt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707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  <p:bldP spid="4" grpId="0" animBg="1"/>
      <p:bldP spid="5" grpId="0" animBg="1"/>
      <p:bldP spid="8" grpId="0" animBg="1"/>
      <p:bldP spid="9" grpId="0" animBg="1"/>
      <p:bldP spid="10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</a:rPr>
              <a:t>The transaction DB in Vertical Data Format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Exploring Vertical Data Format: ECLAT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399" y="1066800"/>
                <a:ext cx="9328615" cy="5486400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en-US" altLang="en-US" sz="2400" dirty="0"/>
                  <a:t>ECLAT (Equivalence Class Transformation): A </a:t>
                </a:r>
                <a:r>
                  <a:rPr lang="en-US" altLang="en-US" sz="2400" b="1" dirty="0"/>
                  <a:t>depth-first search </a:t>
                </a:r>
                <a:r>
                  <a:rPr lang="en-US" altLang="en-US" sz="2400" dirty="0"/>
                  <a:t>algorithm using set intersection </a:t>
                </a:r>
                <a:r>
                  <a:rPr lang="en-US" alt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altLang="en-US" sz="1600" dirty="0" err="1">
                    <a:solidFill>
                      <a:schemeClr val="bg1">
                        <a:lumMod val="65000"/>
                      </a:schemeClr>
                    </a:solidFill>
                  </a:rPr>
                  <a:t>Zaki</a:t>
                </a:r>
                <a:r>
                  <a:rPr lang="en-US" altLang="en-US" sz="1600" dirty="0">
                    <a:solidFill>
                      <a:schemeClr val="bg1">
                        <a:lumMod val="65000"/>
                      </a:schemeClr>
                    </a:solidFill>
                  </a:rPr>
                  <a:t> et al. @KDD’97]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Vertical format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Properties of </a:t>
                </a:r>
                <a:r>
                  <a:rPr lang="en-US" altLang="en-US" sz="2400" dirty="0" err="1"/>
                  <a:t>Tid</a:t>
                </a:r>
                <a:r>
                  <a:rPr lang="en-US" altLang="en-US" sz="2400" dirty="0"/>
                  <a:t>-Lists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en-US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en-US" sz="2400" dirty="0"/>
                  <a:t> always happen together (</a:t>
                </a:r>
                <a:r>
                  <a:rPr lang="en-US" altLang="en-US" sz="2400" dirty="0">
                    <a:sym typeface="Symbol" pitchFamily="18" charset="2"/>
                  </a:rPr>
                  <a:t>e.g.,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d>
                      <m:dPr>
                        <m:ctrlPr>
                          <a:rPr lang="en-US" altLang="en-US" sz="22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2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𝑎𝑐</m:t>
                        </m:r>
                      </m:e>
                    </m:d>
                    <m:r>
                      <a:rPr lang="en-US" altLang="en-US" sz="22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𝑑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altLang="en-US" sz="2400" dirty="0">
                    <a:sym typeface="Symbol" pitchFamily="18" charset="2"/>
                  </a:rPr>
                  <a:t>) </a:t>
                </a:r>
                <a:endParaRPr lang="en-US" altLang="en-US" sz="2400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</a:rPr>
                      <m:t>)⊂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altLang="en-US" sz="2400" dirty="0">
                    <a:sym typeface="Symbol" pitchFamily="18" charset="2"/>
                  </a:rPr>
                  <a:t>: transaction having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400" dirty="0">
                    <a:sym typeface="Symbol" pitchFamily="18" charset="2"/>
                  </a:rPr>
                  <a:t> always has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</m:oMath>
                </a14:m>
                <a:r>
                  <a:rPr lang="en-US" altLang="en-US" sz="2400" dirty="0">
                    <a:sym typeface="Symbol" pitchFamily="18" charset="2"/>
                  </a:rPr>
                  <a:t> (e.g., </a:t>
                </a:r>
                <a14:m>
                  <m:oMath xmlns:m="http://schemas.openxmlformats.org/officeDocument/2006/math"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𝑎𝑐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)⊂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sz="22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sz="22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𝑐𝑒</m:t>
                    </m:r>
                    <m:r>
                      <a:rPr lang="en-US" altLang="en-US" sz="2200" i="1" dirty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altLang="en-US" sz="2400" dirty="0">
                    <a:sym typeface="Symbol" pitchFamily="18" charset="2"/>
                  </a:rPr>
                  <a:t>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2400" dirty="0"/>
                  <a:t>Frequent patterns: vertical intersections</a:t>
                </a:r>
                <a:endParaRPr lang="en-US" altLang="en-US" sz="2400" dirty="0">
                  <a:sym typeface="Symbol" pitchFamily="18" charset="2"/>
                </a:endParaRPr>
              </a:p>
              <a:p>
                <a:pPr eaLnBrk="1" hangingPunct="1">
                  <a:lnSpc>
                    <a:spcPct val="120000"/>
                  </a:lnSpc>
                </a:pPr>
                <a:r>
                  <a:rPr lang="en-US" altLang="en-US" sz="2400" dirty="0">
                    <a:sym typeface="Symbol" pitchFamily="18" charset="2"/>
                  </a:rPr>
                  <a:t>Using </a:t>
                </a:r>
                <a:r>
                  <a:rPr lang="en-US" altLang="en-US" sz="2400" dirty="0" err="1">
                    <a:solidFill>
                      <a:srgbClr val="FF0000"/>
                    </a:solidFill>
                    <a:sym typeface="Symbol" pitchFamily="18" charset="2"/>
                  </a:rPr>
                  <a:t>diffset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itchFamily="18" charset="2"/>
                  </a:rPr>
                  <a:t> </a:t>
                </a:r>
                <a:r>
                  <a:rPr lang="en-US" altLang="en-US" sz="2400" dirty="0">
                    <a:sym typeface="Symbol" pitchFamily="18" charset="2"/>
                  </a:rPr>
                  <a:t>to accelerate mining</a:t>
                </a:r>
              </a:p>
              <a:p>
                <a:pPr lvl="1" eaLnBrk="1" hangingPunct="1">
                  <a:lnSpc>
                    <a:spcPct val="120000"/>
                  </a:lnSpc>
                </a:pPr>
                <a:r>
                  <a:rPr lang="en-US" altLang="en-US" sz="2400" dirty="0">
                    <a:sym typeface="Symbol" pitchFamily="18" charset="2"/>
                  </a:rPr>
                  <a:t>Only keep track of differences of </a:t>
                </a:r>
                <a:r>
                  <a:rPr lang="en-US" altLang="en-US" sz="2400" dirty="0" err="1">
                    <a:sym typeface="Symbol" pitchFamily="18" charset="2"/>
                  </a:rPr>
                  <a:t>tids</a:t>
                </a:r>
                <a:endParaRPr lang="en-US" altLang="en-US" sz="2400" dirty="0">
                  <a:sym typeface="Symbol" pitchFamily="18" charset="2"/>
                </a:endParaRPr>
              </a:p>
              <a:p>
                <a:pPr lvl="1" eaLnBrk="1" hangingPunct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𝑒</m:t>
                        </m:r>
                      </m:e>
                    </m:d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𝑇</m:t>
                        </m:r>
                        <m:r>
                          <a:rPr lang="en-US" altLang="en-US" sz="2400" i="1" baseline="-25000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10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𝑇</m:t>
                        </m:r>
                        <m:r>
                          <a:rPr lang="en-US" altLang="en-US" sz="2400" i="1" baseline="-25000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20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𝑇</m:t>
                        </m:r>
                        <m:r>
                          <a:rPr lang="en-US" altLang="en-US" sz="2400" i="1" baseline="-25000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30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400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𝑐𝑒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𝑇</m:t>
                        </m:r>
                        <m:r>
                          <a:rPr lang="en-US" altLang="en-US" sz="2400" i="1" baseline="-25000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10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𝑇</m:t>
                        </m:r>
                        <m:r>
                          <a:rPr lang="en-US" altLang="en-US" sz="2400" i="1" baseline="-25000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30</m:t>
                        </m:r>
                      </m:e>
                    </m:d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→</m:t>
                    </m:r>
                    <m:r>
                      <a:rPr lang="en-US" altLang="en-US" sz="2400" i="1" dirty="0" err="1">
                        <a:latin typeface="Cambria Math" panose="02040503050406030204" pitchFamily="18" charset="0"/>
                        <a:sym typeface="Symbol" pitchFamily="18" charset="2"/>
                      </a:rPr>
                      <m:t>𝐷𝑖𝑓𝑓𝑠𝑒𝑡</m:t>
                    </m:r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sz="2400" i="1" dirty="0" err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𝑐𝑒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𝑒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{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𝑇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  <a:sym typeface="Symbol" pitchFamily="18" charset="2"/>
                      </a:rPr>
                      <m:t>20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}</m:t>
                    </m:r>
                  </m:oMath>
                </a14:m>
                <a:endParaRPr lang="en-US" altLang="en-US" sz="24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560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99" y="1066800"/>
                <a:ext cx="9328615" cy="5486400"/>
              </a:xfrm>
              <a:blipFill>
                <a:blip r:embed="rId3"/>
                <a:stretch>
                  <a:fillRect l="-523" t="-111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791093" y="4267200"/>
                <a:ext cx="2699271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) = {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}; </m:t>
                      </m:r>
                    </m:oMath>
                  </m:oMathPara>
                </a14:m>
                <a:endParaRPr lang="en-US" altLang="en-US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) = {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}; </m:t>
                      </m:r>
                    </m:oMath>
                  </m:oMathPara>
                </a14:m>
                <a:endParaRPr lang="en-US" altLang="en-US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lang="en-US" altLang="en-US" sz="20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93" y="4267200"/>
                <a:ext cx="2699271" cy="1200329"/>
              </a:xfrm>
              <a:prstGeom prst="rect">
                <a:avLst/>
              </a:prstGeom>
              <a:blipFill>
                <a:blip r:embed="rId4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3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9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 err="1"/>
                  <a:t>Apriori</a:t>
                </a:r>
                <a:r>
                  <a:rPr lang="en-US" altLang="en-US" sz="2400" dirty="0"/>
                  <a:t>:  A </a:t>
                </a:r>
                <a:r>
                  <a:rPr lang="en-US" altLang="en-US" sz="2400" i="1" dirty="0"/>
                  <a:t>breadth-first search </a:t>
                </a:r>
                <a:r>
                  <a:rPr lang="en-US" altLang="en-US" sz="2400" dirty="0"/>
                  <a:t>mining algorithm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en-US" sz="2400" dirty="0"/>
                  <a:t>First find the complete set of frequent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/>
                  <a:t>-</a:t>
                </a:r>
                <a:r>
                  <a:rPr lang="en-US" altLang="en-US" sz="2400" dirty="0" err="1"/>
                  <a:t>itemsets</a:t>
                </a:r>
                <a:endParaRPr lang="en-US" altLang="en-US" sz="2400" dirty="0"/>
              </a:p>
              <a:p>
                <a:pPr lvl="2">
                  <a:spcAft>
                    <a:spcPts val="600"/>
                  </a:spcAft>
                </a:pPr>
                <a:r>
                  <a:rPr lang="en-US" altLang="en-US" sz="2400" dirty="0"/>
                  <a:t>Then derive frequent (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400" dirty="0"/>
                  <a:t>)-</a:t>
                </a:r>
                <a:r>
                  <a:rPr lang="en-US" altLang="en-US" sz="2400" dirty="0" err="1"/>
                  <a:t>itemset</a:t>
                </a:r>
                <a:r>
                  <a:rPr lang="en-US" altLang="en-US" sz="2400" dirty="0"/>
                  <a:t> candidates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en-US" sz="2400" dirty="0"/>
                  <a:t>Scan DB again to find true frequent (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2400" dirty="0"/>
                  <a:t>)-</a:t>
                </a:r>
                <a:r>
                  <a:rPr lang="en-US" altLang="en-US" sz="2400" dirty="0" err="1"/>
                  <a:t>itemsets</a:t>
                </a:r>
                <a:r>
                  <a:rPr lang="en-US" altLang="en-US" sz="2400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Motivation for a different mining methodology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Can we develop a </a:t>
                </a:r>
                <a:r>
                  <a:rPr lang="en-US" altLang="en-US" sz="2400" i="1" dirty="0"/>
                  <a:t>depth-first search </a:t>
                </a:r>
                <a:r>
                  <a:rPr lang="en-US" altLang="en-US" sz="2400" dirty="0"/>
                  <a:t>mining algorithm?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sz="2400" dirty="0"/>
                  <a:t>For a frequent </a:t>
                </a:r>
                <a:r>
                  <a:rPr lang="en-US" altLang="en-US" sz="2400" dirty="0" err="1"/>
                  <a:t>itemset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l-GR" altLang="en-US" sz="24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en-US" sz="2400" dirty="0"/>
                  <a:t>, can subsequent search be confined to only those transactions that contain </a:t>
                </a:r>
                <a14:m>
                  <m:oMath xmlns:m="http://schemas.openxmlformats.org/officeDocument/2006/math">
                    <m:r>
                      <a:rPr lang="el-GR" altLang="en-US" sz="24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en-US" sz="2400" dirty="0"/>
                  <a:t>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sz="2400" dirty="0"/>
                  <a:t>Such thinking leads to a frequent pattern growth approach: </a:t>
                </a:r>
                <a:r>
                  <a:rPr lang="en-US" altLang="en-US" sz="2400" dirty="0" err="1"/>
                  <a:t>FPGrowth</a:t>
                </a:r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2662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04E4286-5094-2E57-6F7D-26173C8D660C}"/>
              </a:ext>
            </a:extLst>
          </p:cNvPr>
          <p:cNvSpPr txBox="1"/>
          <p:nvPr/>
        </p:nvSpPr>
        <p:spPr>
          <a:xfrm>
            <a:off x="410441" y="5856492"/>
            <a:ext cx="11371118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 (</a:t>
            </a:r>
            <a:r>
              <a:rPr lang="en-US" sz="2000" dirty="0"/>
              <a:t>J. Han, J. Pei, Y. Yin, “Mining Frequent Patterns without Candidate Generation,” SIGMOD 2000)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 dirty="0"/>
              <a:t>Example: From Transactional DB to Ordered Frequent </a:t>
            </a:r>
            <a:r>
              <a:rPr lang="en-US" altLang="en-US" sz="3500" dirty="0" err="1"/>
              <a:t>Itemlist</a:t>
            </a:r>
            <a:endParaRPr lang="en-US" altLang="en-US" sz="35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562777" y="3429000"/>
            <a:ext cx="1041002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again, use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 to construct an FP-tree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7722045" y="3853811"/>
            <a:ext cx="2294282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5661"/>
              </p:ext>
            </p:extLst>
          </p:nvPr>
        </p:nvGraphicFramePr>
        <p:xfrm>
          <a:off x="5443131" y="1182572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6916799" y="3389098"/>
            <a:ext cx="3026791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1643458" y="2976460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8E77A-272D-3B13-9497-2E96B4E774ED}"/>
              </a:ext>
            </a:extLst>
          </p:cNvPr>
          <p:cNvSpPr txBox="1"/>
          <p:nvPr/>
        </p:nvSpPr>
        <p:spPr>
          <a:xfrm>
            <a:off x="562777" y="1182572"/>
            <a:ext cx="4665518" cy="40011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Example: A Sample Transactional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12C1BD-98EF-C479-8CC0-CA4F5C7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43193"/>
              </p:ext>
            </p:extLst>
          </p:nvPr>
        </p:nvGraphicFramePr>
        <p:xfrm>
          <a:off x="3200145" y="4709509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4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9" name="Table 27658">
            <a:extLst>
              <a:ext uri="{FF2B5EF4-FFF2-40B4-BE49-F238E27FC236}">
                <a16:creationId xmlns:a16="http://schemas.microsoft.com/office/drawing/2014/main" id="{356A0F27-2A67-C222-CCC5-E8579602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33200"/>
              </p:ext>
            </p:extLst>
          </p:nvPr>
        </p:nvGraphicFramePr>
        <p:xfrm>
          <a:off x="8633803" y="2987739"/>
          <a:ext cx="964210" cy="24952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C697D233-CADF-CB35-4392-737F091E5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1692"/>
              </p:ext>
            </p:extLst>
          </p:nvPr>
        </p:nvGraphicFramePr>
        <p:xfrm>
          <a:off x="6051990" y="2924075"/>
          <a:ext cx="964210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90897"/>
              </p:ext>
            </p:extLst>
          </p:nvPr>
        </p:nvGraphicFramePr>
        <p:xfrm>
          <a:off x="3020277" y="2941321"/>
          <a:ext cx="1709292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Frqncy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4303710" y="1770092"/>
            <a:ext cx="1379405" cy="3657813"/>
            <a:chOff x="6449944" y="2898540"/>
            <a:chExt cx="1034378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503614" y="3939846"/>
              <a:ext cx="587956" cy="578622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449944" y="5165476"/>
              <a:ext cx="613300" cy="59764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460187" y="5814619"/>
              <a:ext cx="613300" cy="20829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460187" y="6328966"/>
              <a:ext cx="586349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46028" y="3916679"/>
            <a:ext cx="2931921" cy="25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FP-Tree Construction</a:t>
            </a:r>
            <a:r>
              <a:rPr lang="en-US" altLang="en-US" sz="22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99428"/>
              </p:ext>
            </p:extLst>
          </p:nvPr>
        </p:nvGraphicFramePr>
        <p:xfrm>
          <a:off x="170362" y="1376678"/>
          <a:ext cx="2832611" cy="234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4341486" y="3390020"/>
            <a:ext cx="817872" cy="324409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411" y="5909999"/>
            <a:ext cx="1617895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3450" y="1228829"/>
            <a:ext cx="1861897" cy="120032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1</a:t>
            </a:r>
            <a:r>
              <a:rPr lang="en-US" sz="1800" baseline="30000" dirty="0">
                <a:solidFill>
                  <a:srgbClr val="000000"/>
                </a:solidFill>
              </a:rPr>
              <a:t>st</a:t>
            </a:r>
            <a:r>
              <a:rPr lang="en-US" sz="1800" dirty="0">
                <a:solidFill>
                  <a:srgbClr val="000000"/>
                </a:solidFill>
              </a:rPr>
              <a:t> 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m, p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14:cNvPr>
              <p14:cNvContentPartPr/>
              <p14:nvPr/>
            </p14:nvContentPartPr>
            <p14:xfrm>
              <a:off x="1419840" y="2321521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480" y="2312161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4FE323-4F6A-E22E-BD61-B5D00372B5A1}"/>
              </a:ext>
            </a:extLst>
          </p:cNvPr>
          <p:cNvSpPr txBox="1"/>
          <p:nvPr/>
        </p:nvSpPr>
        <p:spPr>
          <a:xfrm>
            <a:off x="5766117" y="1357173"/>
            <a:ext cx="1720015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2</a:t>
            </a:r>
            <a:r>
              <a:rPr lang="en-US" sz="1800" baseline="30000" dirty="0">
                <a:solidFill>
                  <a:srgbClr val="000000"/>
                </a:solidFill>
              </a:rPr>
              <a:t>nd</a:t>
            </a:r>
            <a:r>
              <a:rPr lang="en-US" sz="1800" dirty="0">
                <a:solidFill>
                  <a:srgbClr val="000000"/>
                </a:solidFill>
              </a:rPr>
              <a:t>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b, m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2762357A-1DA9-F594-46BD-756F97E826B0}"/>
              </a:ext>
            </a:extLst>
          </p:cNvPr>
          <p:cNvGrpSpPr>
            <a:grpSpLocks/>
          </p:cNvGrpSpPr>
          <p:nvPr/>
        </p:nvGrpSpPr>
        <p:grpSpPr bwMode="auto">
          <a:xfrm>
            <a:off x="6583848" y="1850197"/>
            <a:ext cx="1959930" cy="3632753"/>
            <a:chOff x="6386643" y="2944293"/>
            <a:chExt cx="1469700" cy="363275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D62D240-DB0F-ED86-137F-A013520E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503536B6-8167-26DB-FAA6-423133B31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id="{65654507-A394-424B-5CEE-629C9039D253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ACFF8117-C6F1-674C-A67F-CAE9B1426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id="{4B15BA31-7648-DE1B-D62C-723FD22134B4}"/>
                </a:ext>
              </a:extLst>
            </p:cNvPr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BF5680A2-08FF-FCC5-01D4-257C00FA6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CCDF0BEE-7237-569A-B19D-B39542B37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04ABCF5A-A383-F4D7-5BE7-7261348DB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CE7FA6B-B30F-D0B7-3A1F-847AAFB6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id="{457ECEF2-5EBB-454D-101D-6390F1216B3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id="{C69266EF-7871-89B6-C2AA-01769468F722}"/>
                </a:ext>
              </a:extLst>
            </p:cNvPr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id="{A9C65DC2-01C0-9A0D-AD78-3907FD1AC17D}"/>
                </a:ext>
              </a:extLst>
            </p:cNvPr>
            <p:cNvCxnSpPr>
              <a:cxnSpLocks noChangeShapeType="1"/>
              <a:stCxn id="15" idx="2"/>
              <a:endCxn id="16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id="{E36C8A08-2F5F-A56E-2504-C77203CB263E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id="{26748E10-9FC4-8730-24F7-FCB4B460A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id="{097E5F48-AEBE-427B-A481-0C8C83A7FAC9}"/>
                </a:ext>
              </a:extLst>
            </p:cNvPr>
            <p:cNvCxnSpPr>
              <a:cxnSpLocks noChangeShapeType="1"/>
              <a:stCxn id="16" idx="2"/>
              <a:endCxn id="23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895BB2B3-6B4C-1C3D-1511-5D219EA72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3927708"/>
              <a:ext cx="631998" cy="59419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7F8604-60EF-E87A-C5E7-5DEC68FB6E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65398" y="5165475"/>
              <a:ext cx="597845" cy="105517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DA9DE410-80EA-575A-9D09-8B5B6D2C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5561580"/>
              <a:ext cx="953159" cy="210392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A8C6C01A-2EDC-485D-E1EA-312794ECAF6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11838" y="5856557"/>
              <a:ext cx="276919" cy="1457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FECEB5A4-C729-42D1-E135-0B601CB3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EFC0C83C-6283-3B5A-E85B-3497E21F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643" y="6374686"/>
              <a:ext cx="465292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Freeform 28">
            <a:extLst>
              <a:ext uri="{FF2B5EF4-FFF2-40B4-BE49-F238E27FC236}">
                <a16:creationId xmlns:a16="http://schemas.microsoft.com/office/drawing/2014/main" id="{1576CE7C-1225-571D-A1E9-3EC6AE2C8EEB}"/>
              </a:ext>
            </a:extLst>
          </p:cNvPr>
          <p:cNvSpPr>
            <a:spLocks/>
          </p:cNvSpPr>
          <p:nvPr/>
        </p:nvSpPr>
        <p:spPr bwMode="auto">
          <a:xfrm>
            <a:off x="6742088" y="3361660"/>
            <a:ext cx="876951" cy="442890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11DB73B8-53F7-A15A-C015-D8D0E6FFF3AC}"/>
              </a:ext>
            </a:extLst>
          </p:cNvPr>
          <p:cNvGrpSpPr>
            <a:grpSpLocks/>
          </p:cNvGrpSpPr>
          <p:nvPr/>
        </p:nvGrpSpPr>
        <p:grpSpPr bwMode="auto">
          <a:xfrm>
            <a:off x="9324973" y="1851076"/>
            <a:ext cx="2814502" cy="3614233"/>
            <a:chOff x="6550920" y="2962813"/>
            <a:chExt cx="2110519" cy="3614233"/>
          </a:xfrm>
        </p:grpSpPr>
        <p:sp>
          <p:nvSpPr>
            <p:cNvPr id="37" name="Text Box 4">
              <a:extLst>
                <a:ext uri="{FF2B5EF4-FFF2-40B4-BE49-F238E27FC236}">
                  <a16:creationId xmlns:a16="http://schemas.microsoft.com/office/drawing/2014/main" id="{86959063-2CA0-5851-2952-904259834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A4C37A38-E0C5-8237-1BD1-534CD6B8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id="{E4567C6F-F6E3-CBAE-8D68-F4963D32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id="{6F305F49-B7C9-600A-E24D-B8C3A604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id="{2D648F7A-3F36-AAD7-3BB6-E2FAB7D3B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2" name="AutoShape 9">
              <a:extLst>
                <a:ext uri="{FF2B5EF4-FFF2-40B4-BE49-F238E27FC236}">
                  <a16:creationId xmlns:a16="http://schemas.microsoft.com/office/drawing/2014/main" id="{D7BECFE0-F157-94B1-0997-46C037338DC5}"/>
                </a:ext>
              </a:extLst>
            </p:cNvPr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0">
              <a:extLst>
                <a:ext uri="{FF2B5EF4-FFF2-40B4-BE49-F238E27FC236}">
                  <a16:creationId xmlns:a16="http://schemas.microsoft.com/office/drawing/2014/main" id="{70133C9C-CFE0-C3D0-0792-23C4C7495096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id="{DD0D12A3-480D-CD6E-3532-2B2F24491D8B}"/>
                </a:ext>
              </a:extLst>
            </p:cNvPr>
            <p:cNvCxnSpPr>
              <a:cxnSpLocks noChangeShapeType="1"/>
              <a:stCxn id="37" idx="2"/>
              <a:endCxn id="39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1ADB2FBD-EA2C-2F9B-7F95-D90568FFD2B2}"/>
                </a:ext>
              </a:extLst>
            </p:cNvPr>
            <p:cNvCxnSpPr>
              <a:cxnSpLocks noChangeShapeType="1"/>
              <a:stCxn id="37" idx="2"/>
              <a:endCxn id="38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 Box 13">
              <a:extLst>
                <a:ext uri="{FF2B5EF4-FFF2-40B4-BE49-F238E27FC236}">
                  <a16:creationId xmlns:a16="http://schemas.microsoft.com/office/drawing/2014/main" id="{AF7AB747-7F95-FBEE-E6F5-5855A712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7" name="Text Box 14">
              <a:extLst>
                <a:ext uri="{FF2B5EF4-FFF2-40B4-BE49-F238E27FC236}">
                  <a16:creationId xmlns:a16="http://schemas.microsoft.com/office/drawing/2014/main" id="{507D918C-EEF9-528D-42D0-901027C3D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id="{75F405DB-5CB0-85B0-68E7-F0ED3E559D48}"/>
                </a:ext>
              </a:extLst>
            </p:cNvPr>
            <p:cNvCxnSpPr>
              <a:cxnSpLocks noChangeShapeType="1"/>
              <a:stCxn id="38" idx="2"/>
              <a:endCxn id="47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id="{CC612984-F848-7F3A-BEC7-59E77F7E0ED6}"/>
                </a:ext>
              </a:extLst>
            </p:cNvPr>
            <p:cNvCxnSpPr>
              <a:cxnSpLocks noChangeShapeType="1"/>
              <a:stCxn id="38" idx="2"/>
              <a:endCxn id="46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17">
              <a:extLst>
                <a:ext uri="{FF2B5EF4-FFF2-40B4-BE49-F238E27FC236}">
                  <a16:creationId xmlns:a16="http://schemas.microsoft.com/office/drawing/2014/main" id="{4993281B-33D8-B917-31A9-F21898FD9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1" name="Text Box 18">
              <a:extLst>
                <a:ext uri="{FF2B5EF4-FFF2-40B4-BE49-F238E27FC236}">
                  <a16:creationId xmlns:a16="http://schemas.microsoft.com/office/drawing/2014/main" id="{AAFB6DF7-BEB6-642C-E5B7-E7ED57075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id="{C0AC327F-CD83-E97E-7179-8FCAF978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id="{09D3D49D-D8DD-DE34-A314-56927752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4" name="AutoShape 21">
              <a:extLst>
                <a:ext uri="{FF2B5EF4-FFF2-40B4-BE49-F238E27FC236}">
                  <a16:creationId xmlns:a16="http://schemas.microsoft.com/office/drawing/2014/main" id="{0F03DEE2-3D9E-2CCF-3C0C-39D06BFC768A}"/>
                </a:ext>
              </a:extLst>
            </p:cNvPr>
            <p:cNvCxnSpPr>
              <a:cxnSpLocks noChangeShapeType="1"/>
              <a:stCxn id="47" idx="2"/>
              <a:endCxn id="50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22">
              <a:extLst>
                <a:ext uri="{FF2B5EF4-FFF2-40B4-BE49-F238E27FC236}">
                  <a16:creationId xmlns:a16="http://schemas.microsoft.com/office/drawing/2014/main" id="{39C3C177-B8E8-F6DA-6396-E088CC8B834A}"/>
                </a:ext>
              </a:extLst>
            </p:cNvPr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23">
              <a:extLst>
                <a:ext uri="{FF2B5EF4-FFF2-40B4-BE49-F238E27FC236}">
                  <a16:creationId xmlns:a16="http://schemas.microsoft.com/office/drawing/2014/main" id="{1D4878CB-E066-4D31-04EB-E93378A0A05F}"/>
                </a:ext>
              </a:extLst>
            </p:cNvPr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24">
              <a:extLst>
                <a:ext uri="{FF2B5EF4-FFF2-40B4-BE49-F238E27FC236}">
                  <a16:creationId xmlns:a16="http://schemas.microsoft.com/office/drawing/2014/main" id="{066A32B0-E2AD-E944-B627-2B1BC9134A40}"/>
                </a:ext>
              </a:extLst>
            </p:cNvPr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id="{1EF45C95-B5FD-C550-E35C-5CDFCF5A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9" name="AutoShape 26">
              <a:extLst>
                <a:ext uri="{FF2B5EF4-FFF2-40B4-BE49-F238E27FC236}">
                  <a16:creationId xmlns:a16="http://schemas.microsoft.com/office/drawing/2014/main" id="{0D5FAE8A-928C-AAE6-D246-504665B4874C}"/>
                </a:ext>
              </a:extLst>
            </p:cNvPr>
            <p:cNvCxnSpPr>
              <a:cxnSpLocks noChangeShapeType="1"/>
              <a:stCxn id="51" idx="2"/>
              <a:endCxn id="58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355465DD-9929-EC65-B477-28B2DC5B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3892572"/>
              <a:ext cx="802769" cy="563563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FAFAF2A1-F998-DDE4-063C-4B70E6CC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62069721-3A32-FB01-84D8-995A45719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07323" y="5165476"/>
              <a:ext cx="355921" cy="45719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E42DE4CC-B001-2037-5018-A013DAFF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5606693"/>
              <a:ext cx="835638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8" name="Freeform 33">
              <a:extLst>
                <a:ext uri="{FF2B5EF4-FFF2-40B4-BE49-F238E27FC236}">
                  <a16:creationId xmlns:a16="http://schemas.microsoft.com/office/drawing/2014/main" id="{F908289C-E847-68E1-08A7-2A969D3E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9" name="Line 34">
              <a:extLst>
                <a:ext uri="{FF2B5EF4-FFF2-40B4-BE49-F238E27FC236}">
                  <a16:creationId xmlns:a16="http://schemas.microsoft.com/office/drawing/2014/main" id="{B0482E84-E0AE-90FB-EDEC-55FD0044F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0" name="Freeform 35">
              <a:extLst>
                <a:ext uri="{FF2B5EF4-FFF2-40B4-BE49-F238E27FC236}">
                  <a16:creationId xmlns:a16="http://schemas.microsoft.com/office/drawing/2014/main" id="{CCFDB5ED-678A-132D-09F3-1B2826C9E8F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50920" y="5871372"/>
              <a:ext cx="32881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1" name="Freeform 36">
              <a:extLst>
                <a:ext uri="{FF2B5EF4-FFF2-40B4-BE49-F238E27FC236}">
                  <a16:creationId xmlns:a16="http://schemas.microsoft.com/office/drawing/2014/main" id="{C628572D-464F-98F5-1E28-10FCB1D6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2" name="Freeform 37">
              <a:extLst>
                <a:ext uri="{FF2B5EF4-FFF2-40B4-BE49-F238E27FC236}">
                  <a16:creationId xmlns:a16="http://schemas.microsoft.com/office/drawing/2014/main" id="{82757BAC-3868-E042-E99A-74378799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218" y="6346714"/>
              <a:ext cx="282717" cy="73692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3" name="Freeform 38">
              <a:extLst>
                <a:ext uri="{FF2B5EF4-FFF2-40B4-BE49-F238E27FC236}">
                  <a16:creationId xmlns:a16="http://schemas.microsoft.com/office/drawing/2014/main" id="{02991E36-133A-9EB0-0C75-96321942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54" name="Freeform 31">
            <a:extLst>
              <a:ext uri="{FF2B5EF4-FFF2-40B4-BE49-F238E27FC236}">
                <a16:creationId xmlns:a16="http://schemas.microsoft.com/office/drawing/2014/main" id="{CB5F4F95-908E-0BCC-AB46-1A0CF8A2EEBF}"/>
              </a:ext>
            </a:extLst>
          </p:cNvPr>
          <p:cNvSpPr>
            <a:spLocks/>
          </p:cNvSpPr>
          <p:nvPr/>
        </p:nvSpPr>
        <p:spPr bwMode="auto">
          <a:xfrm flipV="1">
            <a:off x="9533544" y="3438575"/>
            <a:ext cx="514048" cy="293486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656" name="TextBox 27655">
            <a:extLst>
              <a:ext uri="{FF2B5EF4-FFF2-40B4-BE49-F238E27FC236}">
                <a16:creationId xmlns:a16="http://schemas.microsoft.com/office/drawing/2014/main" id="{85151413-6F9A-543E-4E53-B4B90314E511}"/>
              </a:ext>
            </a:extLst>
          </p:cNvPr>
          <p:cNvSpPr txBox="1"/>
          <p:nvPr/>
        </p:nvSpPr>
        <p:spPr>
          <a:xfrm>
            <a:off x="8523644" y="1696481"/>
            <a:ext cx="2186739" cy="646331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all the frequent </a:t>
            </a:r>
            <a:r>
              <a:rPr lang="en-US" sz="1800" dirty="0" err="1">
                <a:solidFill>
                  <a:srgbClr val="000000"/>
                </a:solidFill>
              </a:rPr>
              <a:t>itemlists</a:t>
            </a:r>
            <a:endParaRPr lang="en-US" sz="1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14:cNvPr>
              <p14:cNvContentPartPr/>
              <p14:nvPr/>
            </p14:nvContentPartPr>
            <p14:xfrm>
              <a:off x="1404035" y="2656032"/>
              <a:ext cx="1126440" cy="55440"/>
            </p14:xfrm>
          </p:contentPart>
        </mc:Choice>
        <mc:Fallback xmlns="">
          <p:pic>
            <p:nvPicPr>
              <p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75" y="2646672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27660" name="Arrow: Right 27659">
            <a:extLst>
              <a:ext uri="{FF2B5EF4-FFF2-40B4-BE49-F238E27FC236}">
                <a16:creationId xmlns:a16="http://schemas.microsoft.com/office/drawing/2014/main" id="{9459A293-D851-077A-7D14-44372C641C86}"/>
              </a:ext>
            </a:extLst>
          </p:cNvPr>
          <p:cNvSpPr/>
          <p:nvPr/>
        </p:nvSpPr>
        <p:spPr>
          <a:xfrm rot="17706872">
            <a:off x="3574473" y="5629171"/>
            <a:ext cx="405245" cy="16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  <p:bldP spid="7" grpId="0" animBg="1"/>
      <p:bldP spid="31" grpId="0" animBg="1"/>
      <p:bldP spid="27654" grpId="0" animBg="1"/>
      <p:bldP spid="27656" grpId="0" animBg="1"/>
      <p:bldP spid="276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4" y="33850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127" y="1143000"/>
            <a:ext cx="10671384" cy="2258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Patterns containing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p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(i.e., 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exists): </a:t>
            </a:r>
          </a:p>
          <a:p>
            <a:pPr lvl="3">
              <a:spcBef>
                <a:spcPct val="0"/>
              </a:spcBef>
            </a:pPr>
            <a:r>
              <a:rPr lang="en-US" altLang="ja-JP" sz="2400" i="1" dirty="0">
                <a:solidFill>
                  <a:srgbClr val="FF0000"/>
                </a:solidFill>
              </a:rPr>
              <a:t>transformed prefix paths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of item </a:t>
            </a:r>
            <a:r>
              <a:rPr lang="en-US" altLang="ja-JP" sz="2400" i="1" dirty="0"/>
              <a:t>p</a:t>
            </a:r>
            <a:endParaRPr lang="en-US" altLang="en-US" sz="2400" i="1" dirty="0"/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Patterns having </a:t>
            </a:r>
            <a:r>
              <a:rPr lang="en-US" altLang="en-US" sz="2400" i="1" dirty="0"/>
              <a:t>m</a:t>
            </a:r>
            <a:r>
              <a:rPr lang="en-US" altLang="en-US" sz="2400" dirty="0"/>
              <a:t> but no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m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fca:2, fcab:1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…… ……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3070"/>
              </p:ext>
            </p:extLst>
          </p:nvPr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3"/>
            <a:ext cx="3891304" cy="2796391"/>
            <a:chOff x="4794950" y="3451978"/>
            <a:chExt cx="2977710" cy="2796579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000" b="1" i="1" u="sng" dirty="0"/>
                <a:t>Item 	</a:t>
              </a:r>
              <a:r>
                <a:rPr lang="en-US" altLang="en-US" sz="2000" dirty="0"/>
                <a:t> </a:t>
              </a:r>
              <a:r>
                <a:rPr lang="en-US" altLang="en-US" sz="2000" b="1" i="1" u="sng" dirty="0"/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/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19802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84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5080000" y="5023940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-424731" y="4398466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/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/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Conditional Data Bases</a:t>
              </a:r>
            </a:p>
          </p:txBody>
        </p:sp>
      </p:grpSp>
      <p:sp>
        <p:nvSpPr>
          <p:cNvPr id="29704" name="Rectangle 3"/>
          <p:cNvSpPr txBox="1">
            <a:spLocks noChangeArrowheads="1"/>
          </p:cNvSpPr>
          <p:nvPr/>
        </p:nvSpPr>
        <p:spPr bwMode="auto">
          <a:xfrm>
            <a:off x="5587278" y="2567635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fcam:2, cb:1 </a:t>
            </a:r>
            <a:r>
              <a:rPr lang="en-US" altLang="en-US" b="1" dirty="0"/>
              <a:t>→</a:t>
            </a:r>
            <a:r>
              <a:rPr lang="en-US" altLang="en-US" b="1" i="1" dirty="0"/>
              <a:t> c: 3</a:t>
            </a:r>
          </a:p>
        </p:txBody>
      </p:sp>
      <p:sp>
        <p:nvSpPr>
          <p:cNvPr id="29705" name="Rectangle 3"/>
          <p:cNvSpPr txBox="1">
            <a:spLocks noChangeArrowheads="1"/>
          </p:cNvSpPr>
          <p:nvPr/>
        </p:nvSpPr>
        <p:spPr bwMode="auto">
          <a:xfrm>
            <a:off x="5587277" y="3028407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m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fca:2, fcab:1 </a:t>
            </a:r>
            <a:r>
              <a:rPr lang="en-US" altLang="en-US" b="1" dirty="0"/>
              <a:t>→</a:t>
            </a:r>
            <a:r>
              <a:rPr lang="en-US" altLang="en-US" b="1" i="1" dirty="0"/>
              <a:t> </a:t>
            </a:r>
            <a:r>
              <a:rPr lang="en-US" altLang="en-US" b="1" i="1" dirty="0" err="1"/>
              <a:t>fca</a:t>
            </a:r>
            <a:r>
              <a:rPr lang="en-US" altLang="en-US" b="1" i="1" dirty="0"/>
              <a:t>: 3</a:t>
            </a:r>
          </a:p>
        </p:txBody>
      </p:sp>
      <p:sp>
        <p:nvSpPr>
          <p:cNvPr id="29706" name="Rectangle 3"/>
          <p:cNvSpPr txBox="1">
            <a:spLocks noChangeArrowheads="1"/>
          </p:cNvSpPr>
          <p:nvPr/>
        </p:nvSpPr>
        <p:spPr bwMode="auto">
          <a:xfrm>
            <a:off x="5650329" y="3542102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b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fca:1, f:1, c:1 </a:t>
            </a:r>
            <a:r>
              <a:rPr lang="en-US" altLang="en-US" b="1" dirty="0"/>
              <a:t>→</a:t>
            </a:r>
            <a:r>
              <a:rPr lang="en-US" altLang="en-US" b="1" i="1" dirty="0"/>
              <a:t> ɸ</a:t>
            </a:r>
          </a:p>
        </p:txBody>
      </p: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1523998" y="4376241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1948203" y="5949453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/>
              <a:t>am’s</a:t>
            </a:r>
            <a:r>
              <a:rPr lang="en-US" altLang="en-US" sz="1800" i="1" dirty="0"/>
              <a:t>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329367" y="6319341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3668185" y="4398466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3642785" y="5008066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3876984" y="4798576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3148608" y="5477846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14" name="Curved Down Arrow 5"/>
          <p:cNvSpPr>
            <a:spLocks noChangeArrowheads="1"/>
          </p:cNvSpPr>
          <p:nvPr/>
        </p:nvSpPr>
        <p:spPr bwMode="auto">
          <a:xfrm rot="-882105">
            <a:off x="1134534" y="4930278"/>
            <a:ext cx="2478617" cy="493712"/>
          </a:xfrm>
          <a:prstGeom prst="curvedDownArrow">
            <a:avLst>
              <a:gd name="adj1" fmla="val 24980"/>
              <a:gd name="adj2" fmla="val 4994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5" name="Curved Up Arrow 6"/>
          <p:cNvSpPr>
            <a:spLocks noChangeArrowheads="1"/>
          </p:cNvSpPr>
          <p:nvPr/>
        </p:nvSpPr>
        <p:spPr bwMode="auto">
          <a:xfrm rot="-929925">
            <a:off x="2969685" y="5571628"/>
            <a:ext cx="2364316" cy="366712"/>
          </a:xfrm>
          <a:prstGeom prst="curvedUpArrow">
            <a:avLst>
              <a:gd name="adj1" fmla="val 24983"/>
              <a:gd name="adj2" fmla="val 50012"/>
              <a:gd name="adj3" fmla="val 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6" name="Curved Down Arrow 78"/>
          <p:cNvSpPr>
            <a:spLocks noChangeArrowheads="1"/>
          </p:cNvSpPr>
          <p:nvPr/>
        </p:nvSpPr>
        <p:spPr bwMode="auto">
          <a:xfrm rot="-1772547">
            <a:off x="1117601" y="5703391"/>
            <a:ext cx="1299633" cy="282575"/>
          </a:xfrm>
          <a:prstGeom prst="curvedDownArrow">
            <a:avLst>
              <a:gd name="adj1" fmla="val 25088"/>
              <a:gd name="adj2" fmla="val 50161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5196418" y="4414341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5412182" y="4814451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4735948" y="5432300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cam’s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6807296" y="520598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fm</a:t>
            </a:r>
            <a:r>
              <a:rPr lang="en-US" altLang="en-US" sz="2000" b="1" i="1" dirty="0"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fcm</a:t>
            </a:r>
            <a:r>
              <a:rPr lang="en-US" altLang="en-US" sz="2000" b="1" i="1" dirty="0"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fcam</a:t>
            </a:r>
            <a:r>
              <a:rPr lang="en-US" altLang="en-US" sz="2000" b="1" i="1" dirty="0"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700183" y="4363247"/>
            <a:ext cx="6054084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kern="0" dirty="0"/>
              <a:t>Actually, for single branch FP-tree, </a:t>
            </a:r>
            <a:r>
              <a:rPr lang="en-US" altLang="en-US" dirty="0"/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64362" y="6324590"/>
            <a:ext cx="3259104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Then, mining m’s FP-tree: fca:3</a:t>
            </a:r>
          </a:p>
        </p:txBody>
      </p:sp>
    </p:spTree>
    <p:extLst>
      <p:ext uri="{BB962C8B-B14F-4D97-AF65-F5344CB8AC3E}">
        <p14:creationId xmlns:p14="http://schemas.microsoft.com/office/powerpoint/2010/main" val="1083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4" grpId="0" animBg="1"/>
      <p:bldP spid="29705" grpId="0" animBg="1"/>
      <p:bldP spid="29706" grpId="0" animBg="1"/>
      <p:bldP spid="29708" grpId="0"/>
      <p:bldP spid="29709" grpId="0"/>
      <p:bldP spid="29710" grpId="0"/>
      <p:bldP spid="29711" grpId="0"/>
      <p:bldP spid="29713" grpId="0"/>
      <p:bldP spid="29714" grpId="0" animBg="1"/>
      <p:bldP spid="29715" grpId="0" animBg="1"/>
      <p:bldP spid="29716" grpId="0" animBg="1"/>
      <p:bldP spid="29717" grpId="0"/>
      <p:bldP spid="29719" grpId="0"/>
      <p:bldP spid="29720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4064293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Assume only f’s are frequent &amp; the frequent item ordering is: f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f</a:t>
            </a:r>
            <a:r>
              <a:rPr lang="en-US" altLang="en-US" sz="1600" b="1" baseline="-25000" dirty="0"/>
              <a:t>4</a:t>
            </a:r>
            <a:r>
              <a:rPr lang="en-US" altLang="en-US" sz="1600" b="1" dirty="0"/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4</a:t>
            </a:r>
            <a:r>
              <a:rPr lang="en-US" altLang="en-US" sz="1600" b="1"/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 will be projected to f</a:t>
            </a:r>
            <a:r>
              <a:rPr lang="en-US" altLang="en-US" sz="1600" baseline="-25000" dirty="0"/>
              <a:t>3</a:t>
            </a:r>
            <a:r>
              <a:rPr lang="en-US" altLang="en-US" sz="1600" dirty="0"/>
              <a:t>-proj. DB only when processing f</a:t>
            </a:r>
            <a:r>
              <a:rPr lang="en-US" altLang="en-US" sz="1600" baseline="-25000" dirty="0"/>
              <a:t>4</a:t>
            </a:r>
            <a:r>
              <a:rPr lang="en-US" altLang="en-US" sz="1600" dirty="0"/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fa-IR" sz="4000" dirty="0"/>
              <a:t>Parallel Projection</a:t>
            </a:r>
          </a:p>
        </p:txBody>
      </p:sp>
      <p:sp>
        <p:nvSpPr>
          <p:cNvPr id="4710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87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4EF201-23FF-4FF8-B193-E2110CF087D9}" type="slidenum">
              <a:rPr lang="en-US" smtClean="0"/>
              <a:pPr>
                <a:defRPr/>
              </a:pPr>
              <a:t>35</a:t>
            </a:fld>
            <a:endParaRPr lang="en-US" altLang="fa-IR" sz="1200"/>
          </a:p>
        </p:txBody>
      </p:sp>
      <p:grpSp>
        <p:nvGrpSpPr>
          <p:cNvPr id="47108" name="Group 4"/>
          <p:cNvGrpSpPr>
            <a:grpSpLocks/>
          </p:cNvGrpSpPr>
          <p:nvPr/>
        </p:nvGrpSpPr>
        <p:grpSpPr bwMode="auto">
          <a:xfrm>
            <a:off x="2286000" y="1905001"/>
            <a:ext cx="8134350" cy="3063875"/>
            <a:chOff x="480" y="1200"/>
            <a:chExt cx="5124" cy="1930"/>
          </a:xfrm>
        </p:grpSpPr>
        <p:sp>
          <p:nvSpPr>
            <p:cNvPr id="47113" name="Text Box 5"/>
            <p:cNvSpPr txBox="1">
              <a:spLocks noChangeArrowheads="1"/>
            </p:cNvSpPr>
            <p:nvPr/>
          </p:nvSpPr>
          <p:spPr bwMode="auto">
            <a:xfrm>
              <a:off x="2719" y="1200"/>
              <a:ext cx="716" cy="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 b="1" i="1" u="sng"/>
                <a:t>Tran.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fcamp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fcabm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cbp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fcamp</a:t>
              </a:r>
            </a:p>
          </p:txBody>
        </p:sp>
        <p:sp>
          <p:nvSpPr>
            <p:cNvPr id="47114" name="Text Box 6"/>
            <p:cNvSpPr txBox="1">
              <a:spLocks noChangeArrowheads="1"/>
            </p:cNvSpPr>
            <p:nvPr/>
          </p:nvSpPr>
          <p:spPr bwMode="auto">
            <a:xfrm>
              <a:off x="480" y="2374"/>
              <a:ext cx="861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p-proj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cb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fcam</a:t>
              </a:r>
            </a:p>
          </p:txBody>
        </p:sp>
        <p:sp>
          <p:nvSpPr>
            <p:cNvPr id="47115" name="Text Box 7"/>
            <p:cNvSpPr txBox="1">
              <a:spLocks noChangeArrowheads="1"/>
            </p:cNvSpPr>
            <p:nvPr/>
          </p:nvSpPr>
          <p:spPr bwMode="auto">
            <a:xfrm>
              <a:off x="1331" y="2374"/>
              <a:ext cx="909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</a:t>
              </a:r>
            </a:p>
          </p:txBody>
        </p:sp>
        <p:sp>
          <p:nvSpPr>
            <p:cNvPr id="47116" name="Text Box 8"/>
            <p:cNvSpPr txBox="1">
              <a:spLocks noChangeArrowheads="1"/>
            </p:cNvSpPr>
            <p:nvPr/>
          </p:nvSpPr>
          <p:spPr bwMode="auto">
            <a:xfrm>
              <a:off x="2226" y="2374"/>
              <a:ext cx="863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b-proj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c</a:t>
              </a:r>
            </a:p>
          </p:txBody>
        </p:sp>
        <p:sp>
          <p:nvSpPr>
            <p:cNvPr id="47117" name="Text Box 9"/>
            <p:cNvSpPr txBox="1">
              <a:spLocks noChangeArrowheads="1"/>
            </p:cNvSpPr>
            <p:nvPr/>
          </p:nvSpPr>
          <p:spPr bwMode="auto">
            <a:xfrm>
              <a:off x="3077" y="2374"/>
              <a:ext cx="815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a-proj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</p:txBody>
        </p:sp>
        <p:sp>
          <p:nvSpPr>
            <p:cNvPr id="47118" name="Text Box 10"/>
            <p:cNvSpPr txBox="1">
              <a:spLocks noChangeArrowheads="1"/>
            </p:cNvSpPr>
            <p:nvPr/>
          </p:nvSpPr>
          <p:spPr bwMode="auto">
            <a:xfrm>
              <a:off x="3928" y="2374"/>
              <a:ext cx="805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c-proj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</p:txBody>
        </p:sp>
        <p:sp>
          <p:nvSpPr>
            <p:cNvPr id="47119" name="Text Box 11"/>
            <p:cNvSpPr txBox="1">
              <a:spLocks noChangeArrowheads="1"/>
            </p:cNvSpPr>
            <p:nvPr/>
          </p:nvSpPr>
          <p:spPr bwMode="auto">
            <a:xfrm>
              <a:off x="4779" y="2374"/>
              <a:ext cx="825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f-proj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&lt;empty&gt;</a:t>
              </a:r>
            </a:p>
          </p:txBody>
        </p:sp>
        <p:sp>
          <p:nvSpPr>
            <p:cNvPr id="47120" name="Line 15"/>
            <p:cNvSpPr>
              <a:spLocks noChangeShapeType="1"/>
            </p:cNvSpPr>
            <p:nvPr/>
          </p:nvSpPr>
          <p:spPr bwMode="auto">
            <a:xfrm flipH="1">
              <a:off x="883" y="2149"/>
              <a:ext cx="214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7121" name="Line 16"/>
            <p:cNvSpPr>
              <a:spLocks noChangeShapeType="1"/>
            </p:cNvSpPr>
            <p:nvPr/>
          </p:nvSpPr>
          <p:spPr bwMode="auto">
            <a:xfrm flipH="1">
              <a:off x="1734" y="2149"/>
              <a:ext cx="129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7122" name="Line 17"/>
            <p:cNvSpPr>
              <a:spLocks noChangeShapeType="1"/>
            </p:cNvSpPr>
            <p:nvPr/>
          </p:nvSpPr>
          <p:spPr bwMode="auto">
            <a:xfrm flipH="1">
              <a:off x="2629" y="2149"/>
              <a:ext cx="403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7123" name="Line 18"/>
            <p:cNvSpPr>
              <a:spLocks noChangeShapeType="1"/>
            </p:cNvSpPr>
            <p:nvPr/>
          </p:nvSpPr>
          <p:spPr bwMode="auto">
            <a:xfrm>
              <a:off x="3032" y="2149"/>
              <a:ext cx="44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7124" name="Line 19"/>
            <p:cNvSpPr>
              <a:spLocks noChangeShapeType="1"/>
            </p:cNvSpPr>
            <p:nvPr/>
          </p:nvSpPr>
          <p:spPr bwMode="auto">
            <a:xfrm>
              <a:off x="3032" y="2149"/>
              <a:ext cx="129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7125" name="Line 20"/>
            <p:cNvSpPr>
              <a:spLocks noChangeShapeType="1"/>
            </p:cNvSpPr>
            <p:nvPr/>
          </p:nvSpPr>
          <p:spPr bwMode="auto">
            <a:xfrm>
              <a:off x="3032" y="2149"/>
              <a:ext cx="2194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</p:grpSp>
      <p:cxnSp>
        <p:nvCxnSpPr>
          <p:cNvPr id="47109" name="Curved Connector 38"/>
          <p:cNvCxnSpPr>
            <a:cxnSpLocks noChangeShapeType="1"/>
          </p:cNvCxnSpPr>
          <p:nvPr/>
        </p:nvCxnSpPr>
        <p:spPr bwMode="auto">
          <a:xfrm rot="10800000" flipV="1">
            <a:off x="3124200" y="2286000"/>
            <a:ext cx="2667000" cy="19050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0" name="Curved Connector 39"/>
          <p:cNvCxnSpPr>
            <a:cxnSpLocks noChangeShapeType="1"/>
          </p:cNvCxnSpPr>
          <p:nvPr/>
        </p:nvCxnSpPr>
        <p:spPr bwMode="auto">
          <a:xfrm rot="5400000">
            <a:off x="4000500" y="2400300"/>
            <a:ext cx="1981200" cy="17526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1" name="Curved Connector 43"/>
          <p:cNvCxnSpPr>
            <a:cxnSpLocks noChangeShapeType="1"/>
          </p:cNvCxnSpPr>
          <p:nvPr/>
        </p:nvCxnSpPr>
        <p:spPr bwMode="auto">
          <a:xfrm rot="16200000" flipH="1">
            <a:off x="5334000" y="2819400"/>
            <a:ext cx="1905000" cy="838200"/>
          </a:xfrm>
          <a:prstGeom prst="curvedConnector3">
            <a:avLst>
              <a:gd name="adj1" fmla="val 45060"/>
            </a:avLst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2" name="Curved Connector 46"/>
          <p:cNvCxnSpPr>
            <a:cxnSpLocks noChangeShapeType="1"/>
          </p:cNvCxnSpPr>
          <p:nvPr/>
        </p:nvCxnSpPr>
        <p:spPr bwMode="auto">
          <a:xfrm>
            <a:off x="5867400" y="2286000"/>
            <a:ext cx="1981200" cy="19050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prstDash val="dash"/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fa-IR" sz="4000" dirty="0"/>
              <a:t>Partition-Based Projection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fa-IR" sz="2400" dirty="0">
                <a:solidFill>
                  <a:srgbClr val="FF0000"/>
                </a:solidFill>
              </a:rPr>
              <a:t>Parallel projection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needs a lot of disk space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fa-IR" sz="2400" dirty="0">
                <a:solidFill>
                  <a:srgbClr val="FF0000"/>
                </a:solidFill>
              </a:rPr>
              <a:t>Partition projection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saves it</a:t>
            </a:r>
          </a:p>
        </p:txBody>
      </p:sp>
      <p:sp>
        <p:nvSpPr>
          <p:cNvPr id="4813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87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4EF201-23FF-4FF8-B193-E2110CF087D9}" type="slidenum">
              <a:rPr lang="en-US" smtClean="0"/>
              <a:pPr>
                <a:defRPr/>
              </a:pPr>
              <a:t>36</a:t>
            </a:fld>
            <a:endParaRPr lang="en-US" altLang="fa-IR" sz="1200"/>
          </a:p>
        </p:txBody>
      </p:sp>
      <p:grpSp>
        <p:nvGrpSpPr>
          <p:cNvPr id="48133" name="Group 4"/>
          <p:cNvGrpSpPr>
            <a:grpSpLocks/>
          </p:cNvGrpSpPr>
          <p:nvPr/>
        </p:nvGrpSpPr>
        <p:grpSpPr bwMode="auto">
          <a:xfrm>
            <a:off x="2286000" y="1905000"/>
            <a:ext cx="8134350" cy="4641850"/>
            <a:chOff x="480" y="1200"/>
            <a:chExt cx="5124" cy="2924"/>
          </a:xfrm>
        </p:grpSpPr>
        <p:sp>
          <p:nvSpPr>
            <p:cNvPr id="48134" name="Text Box 5"/>
            <p:cNvSpPr txBox="1">
              <a:spLocks noChangeArrowheads="1"/>
            </p:cNvSpPr>
            <p:nvPr/>
          </p:nvSpPr>
          <p:spPr bwMode="auto">
            <a:xfrm>
              <a:off x="2719" y="1200"/>
              <a:ext cx="716" cy="9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 b="1" i="1" u="sng"/>
                <a:t>Tran.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fcamp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fcabm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cbp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600"/>
                <a:t>fcamp</a:t>
              </a:r>
            </a:p>
          </p:txBody>
        </p:sp>
        <p:sp>
          <p:nvSpPr>
            <p:cNvPr id="48135" name="Text Box 6"/>
            <p:cNvSpPr txBox="1">
              <a:spLocks noChangeArrowheads="1"/>
            </p:cNvSpPr>
            <p:nvPr/>
          </p:nvSpPr>
          <p:spPr bwMode="auto">
            <a:xfrm>
              <a:off x="480" y="2374"/>
              <a:ext cx="861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p-proj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fcam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cb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fcam</a:t>
              </a:r>
            </a:p>
          </p:txBody>
        </p:sp>
        <p:sp>
          <p:nvSpPr>
            <p:cNvPr id="48136" name="Text Box 7"/>
            <p:cNvSpPr txBox="1">
              <a:spLocks noChangeArrowheads="1"/>
            </p:cNvSpPr>
            <p:nvPr/>
          </p:nvSpPr>
          <p:spPr bwMode="auto">
            <a:xfrm>
              <a:off x="1331" y="2374"/>
              <a:ext cx="906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fcab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>
                  <a:solidFill>
                    <a:schemeClr val="hlink"/>
                  </a:solidFill>
                </a:rPr>
                <a:t>fca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>
                  <a:solidFill>
                    <a:schemeClr val="hlink"/>
                  </a:solidFill>
                </a:rPr>
                <a:t>fca</a:t>
              </a:r>
            </a:p>
          </p:txBody>
        </p:sp>
        <p:sp>
          <p:nvSpPr>
            <p:cNvPr id="48137" name="Text Box 8"/>
            <p:cNvSpPr txBox="1">
              <a:spLocks noChangeArrowheads="1"/>
            </p:cNvSpPr>
            <p:nvPr/>
          </p:nvSpPr>
          <p:spPr bwMode="auto">
            <a:xfrm>
              <a:off x="2226" y="2374"/>
              <a:ext cx="861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b-proj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>
                  <a:solidFill>
                    <a:schemeClr val="hlink"/>
                  </a:solidFill>
                </a:rPr>
                <a:t>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…</a:t>
              </a:r>
            </a:p>
          </p:txBody>
        </p:sp>
        <p:sp>
          <p:nvSpPr>
            <p:cNvPr id="48138" name="Text Box 9"/>
            <p:cNvSpPr txBox="1">
              <a:spLocks noChangeArrowheads="1"/>
            </p:cNvSpPr>
            <p:nvPr/>
          </p:nvSpPr>
          <p:spPr bwMode="auto">
            <a:xfrm>
              <a:off x="3077" y="2374"/>
              <a:ext cx="813" cy="5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a-proj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>
                  <a:solidFill>
                    <a:schemeClr val="hlink"/>
                  </a:solidFill>
                </a:rPr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…</a:t>
              </a:r>
            </a:p>
          </p:txBody>
        </p:sp>
        <p:sp>
          <p:nvSpPr>
            <p:cNvPr id="48139" name="Text Box 10"/>
            <p:cNvSpPr txBox="1">
              <a:spLocks noChangeArrowheads="1"/>
            </p:cNvSpPr>
            <p:nvPr/>
          </p:nvSpPr>
          <p:spPr bwMode="auto">
            <a:xfrm>
              <a:off x="3928" y="2374"/>
              <a:ext cx="804" cy="5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c-proj DB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>
                  <a:solidFill>
                    <a:schemeClr val="hlink"/>
                  </a:solidFill>
                </a:rPr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…</a:t>
              </a:r>
            </a:p>
          </p:txBody>
        </p:sp>
        <p:sp>
          <p:nvSpPr>
            <p:cNvPr id="48140" name="Text Box 11"/>
            <p:cNvSpPr txBox="1">
              <a:spLocks noChangeArrowheads="1"/>
            </p:cNvSpPr>
            <p:nvPr/>
          </p:nvSpPr>
          <p:spPr bwMode="auto">
            <a:xfrm>
              <a:off x="4779" y="2374"/>
              <a:ext cx="825" cy="4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f-proj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…</a:t>
              </a:r>
            </a:p>
          </p:txBody>
        </p:sp>
        <p:sp>
          <p:nvSpPr>
            <p:cNvPr id="48141" name="Freeform 12"/>
            <p:cNvSpPr>
              <a:spLocks/>
            </p:cNvSpPr>
            <p:nvPr/>
          </p:nvSpPr>
          <p:spPr bwMode="auto">
            <a:xfrm>
              <a:off x="838" y="2646"/>
              <a:ext cx="538" cy="180"/>
            </a:xfrm>
            <a:custGeom>
              <a:avLst/>
              <a:gdLst>
                <a:gd name="T0" fmla="*/ 0 w 576"/>
                <a:gd name="T1" fmla="*/ 0 h 240"/>
                <a:gd name="T2" fmla="*/ 127 w 576"/>
                <a:gd name="T3" fmla="*/ 35 h 240"/>
                <a:gd name="T4" fmla="*/ 383 w 576"/>
                <a:gd name="T5" fmla="*/ 43 h 240"/>
                <a:gd name="T6" fmla="*/ 0 60000 65536"/>
                <a:gd name="T7" fmla="*/ 0 60000 65536"/>
                <a:gd name="T8" fmla="*/ 0 60000 65536"/>
                <a:gd name="T9" fmla="*/ 0 w 576"/>
                <a:gd name="T10" fmla="*/ 0 h 240"/>
                <a:gd name="T11" fmla="*/ 576 w 57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240">
                  <a:moveTo>
                    <a:pt x="0" y="0"/>
                  </a:moveTo>
                  <a:cubicBezTo>
                    <a:pt x="48" y="76"/>
                    <a:pt x="96" y="152"/>
                    <a:pt x="192" y="192"/>
                  </a:cubicBezTo>
                  <a:cubicBezTo>
                    <a:pt x="288" y="232"/>
                    <a:pt x="432" y="236"/>
                    <a:pt x="576" y="24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2" name="Freeform 13"/>
            <p:cNvSpPr>
              <a:spLocks/>
            </p:cNvSpPr>
            <p:nvPr/>
          </p:nvSpPr>
          <p:spPr bwMode="auto">
            <a:xfrm>
              <a:off x="1599" y="2691"/>
              <a:ext cx="1523" cy="414"/>
            </a:xfrm>
            <a:custGeom>
              <a:avLst/>
              <a:gdLst>
                <a:gd name="T0" fmla="*/ 0 w 1632"/>
                <a:gd name="T1" fmla="*/ 99 h 440"/>
                <a:gd name="T2" fmla="*/ 254 w 1632"/>
                <a:gd name="T3" fmla="*/ 232 h 440"/>
                <a:gd name="T4" fmla="*/ 729 w 1632"/>
                <a:gd name="T5" fmla="*/ 266 h 440"/>
                <a:gd name="T6" fmla="*/ 1077 w 1632"/>
                <a:gd name="T7" fmla="*/ 0 h 4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2"/>
                <a:gd name="T13" fmla="*/ 0 h 440"/>
                <a:gd name="T14" fmla="*/ 1632 w 1632"/>
                <a:gd name="T15" fmla="*/ 440 h 4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2" h="440">
                  <a:moveTo>
                    <a:pt x="0" y="144"/>
                  </a:moveTo>
                  <a:cubicBezTo>
                    <a:pt x="100" y="220"/>
                    <a:pt x="200" y="296"/>
                    <a:pt x="384" y="336"/>
                  </a:cubicBezTo>
                  <a:cubicBezTo>
                    <a:pt x="568" y="376"/>
                    <a:pt x="896" y="440"/>
                    <a:pt x="1104" y="384"/>
                  </a:cubicBezTo>
                  <a:cubicBezTo>
                    <a:pt x="1312" y="328"/>
                    <a:pt x="1472" y="164"/>
                    <a:pt x="1632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3" name="Freeform 14"/>
            <p:cNvSpPr>
              <a:spLocks/>
            </p:cNvSpPr>
            <p:nvPr/>
          </p:nvSpPr>
          <p:spPr bwMode="auto">
            <a:xfrm>
              <a:off x="3256" y="2646"/>
              <a:ext cx="716" cy="52"/>
            </a:xfrm>
            <a:custGeom>
              <a:avLst/>
              <a:gdLst>
                <a:gd name="T0" fmla="*/ 0 w 672"/>
                <a:gd name="T1" fmla="*/ 0 h 104"/>
                <a:gd name="T2" fmla="*/ 562 w 672"/>
                <a:gd name="T3" fmla="*/ 2 h 104"/>
                <a:gd name="T4" fmla="*/ 983 w 672"/>
                <a:gd name="T5" fmla="*/ 1 h 104"/>
                <a:gd name="T6" fmla="*/ 0 60000 65536"/>
                <a:gd name="T7" fmla="*/ 0 60000 65536"/>
                <a:gd name="T8" fmla="*/ 0 60000 65536"/>
                <a:gd name="T9" fmla="*/ 0 w 672"/>
                <a:gd name="T10" fmla="*/ 0 h 104"/>
                <a:gd name="T11" fmla="*/ 672 w 672"/>
                <a:gd name="T12" fmla="*/ 104 h 1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72" h="104">
                  <a:moveTo>
                    <a:pt x="0" y="0"/>
                  </a:moveTo>
                  <a:cubicBezTo>
                    <a:pt x="136" y="44"/>
                    <a:pt x="272" y="88"/>
                    <a:pt x="384" y="96"/>
                  </a:cubicBezTo>
                  <a:cubicBezTo>
                    <a:pt x="496" y="104"/>
                    <a:pt x="584" y="76"/>
                    <a:pt x="672" y="48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4" name="Line 15"/>
            <p:cNvSpPr>
              <a:spLocks noChangeShapeType="1"/>
            </p:cNvSpPr>
            <p:nvPr/>
          </p:nvSpPr>
          <p:spPr bwMode="auto">
            <a:xfrm flipH="1">
              <a:off x="883" y="2149"/>
              <a:ext cx="214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5" name="Line 16"/>
            <p:cNvSpPr>
              <a:spLocks noChangeShapeType="1"/>
            </p:cNvSpPr>
            <p:nvPr/>
          </p:nvSpPr>
          <p:spPr bwMode="auto">
            <a:xfrm flipH="1">
              <a:off x="1734" y="2149"/>
              <a:ext cx="129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6" name="Line 17"/>
            <p:cNvSpPr>
              <a:spLocks noChangeShapeType="1"/>
            </p:cNvSpPr>
            <p:nvPr/>
          </p:nvSpPr>
          <p:spPr bwMode="auto">
            <a:xfrm flipH="1">
              <a:off x="2629" y="2149"/>
              <a:ext cx="403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7" name="Line 18"/>
            <p:cNvSpPr>
              <a:spLocks noChangeShapeType="1"/>
            </p:cNvSpPr>
            <p:nvPr/>
          </p:nvSpPr>
          <p:spPr bwMode="auto">
            <a:xfrm>
              <a:off x="3032" y="2149"/>
              <a:ext cx="448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8" name="Line 19"/>
            <p:cNvSpPr>
              <a:spLocks noChangeShapeType="1"/>
            </p:cNvSpPr>
            <p:nvPr/>
          </p:nvSpPr>
          <p:spPr bwMode="auto">
            <a:xfrm>
              <a:off x="3032" y="2149"/>
              <a:ext cx="1299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49" name="Line 20"/>
            <p:cNvSpPr>
              <a:spLocks noChangeShapeType="1"/>
            </p:cNvSpPr>
            <p:nvPr/>
          </p:nvSpPr>
          <p:spPr bwMode="auto">
            <a:xfrm>
              <a:off x="3032" y="2149"/>
              <a:ext cx="2194" cy="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0" name="Text Box 21"/>
            <p:cNvSpPr txBox="1">
              <a:spLocks noChangeArrowheads="1"/>
            </p:cNvSpPr>
            <p:nvPr/>
          </p:nvSpPr>
          <p:spPr bwMode="auto">
            <a:xfrm>
              <a:off x="1286" y="3368"/>
              <a:ext cx="992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am-proj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fc</a:t>
              </a:r>
            </a:p>
          </p:txBody>
        </p:sp>
        <p:sp>
          <p:nvSpPr>
            <p:cNvPr id="48151" name="Freeform 22"/>
            <p:cNvSpPr>
              <a:spLocks/>
            </p:cNvSpPr>
            <p:nvPr/>
          </p:nvSpPr>
          <p:spPr bwMode="auto">
            <a:xfrm>
              <a:off x="838" y="3007"/>
              <a:ext cx="538" cy="53"/>
            </a:xfrm>
            <a:custGeom>
              <a:avLst/>
              <a:gdLst>
                <a:gd name="T0" fmla="*/ 0 w 576"/>
                <a:gd name="T1" fmla="*/ 0 h 56"/>
                <a:gd name="T2" fmla="*/ 127 w 576"/>
                <a:gd name="T3" fmla="*/ 35 h 56"/>
                <a:gd name="T4" fmla="*/ 286 w 576"/>
                <a:gd name="T5" fmla="*/ 35 h 56"/>
                <a:gd name="T6" fmla="*/ 383 w 57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56"/>
                <a:gd name="T14" fmla="*/ 576 w 57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56">
                  <a:moveTo>
                    <a:pt x="0" y="0"/>
                  </a:moveTo>
                  <a:cubicBezTo>
                    <a:pt x="60" y="20"/>
                    <a:pt x="120" y="40"/>
                    <a:pt x="192" y="48"/>
                  </a:cubicBezTo>
                  <a:cubicBezTo>
                    <a:pt x="264" y="56"/>
                    <a:pt x="368" y="56"/>
                    <a:pt x="432" y="48"/>
                  </a:cubicBezTo>
                  <a:cubicBezTo>
                    <a:pt x="496" y="40"/>
                    <a:pt x="536" y="20"/>
                    <a:pt x="576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2" name="Line 23"/>
            <p:cNvSpPr>
              <a:spLocks noChangeShapeType="1"/>
            </p:cNvSpPr>
            <p:nvPr/>
          </p:nvSpPr>
          <p:spPr bwMode="auto">
            <a:xfrm>
              <a:off x="1778" y="3097"/>
              <a:ext cx="0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3" name="Freeform 24"/>
            <p:cNvSpPr>
              <a:spLocks/>
            </p:cNvSpPr>
            <p:nvPr/>
          </p:nvSpPr>
          <p:spPr bwMode="auto">
            <a:xfrm>
              <a:off x="1017" y="3007"/>
              <a:ext cx="761" cy="632"/>
            </a:xfrm>
            <a:custGeom>
              <a:avLst/>
              <a:gdLst>
                <a:gd name="T0" fmla="*/ 527 w 776"/>
                <a:gd name="T1" fmla="*/ 0 h 672"/>
                <a:gd name="T2" fmla="*/ 612 w 776"/>
                <a:gd name="T3" fmla="*/ 133 h 672"/>
                <a:gd name="T4" fmla="*/ 58 w 776"/>
                <a:gd name="T5" fmla="*/ 299 h 672"/>
                <a:gd name="T6" fmla="*/ 270 w 776"/>
                <a:gd name="T7" fmla="*/ 466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4" name="Freeform 25"/>
            <p:cNvSpPr>
              <a:spLocks/>
            </p:cNvSpPr>
            <p:nvPr/>
          </p:nvSpPr>
          <p:spPr bwMode="auto">
            <a:xfrm>
              <a:off x="1017" y="2826"/>
              <a:ext cx="761" cy="994"/>
            </a:xfrm>
            <a:custGeom>
              <a:avLst/>
              <a:gdLst>
                <a:gd name="T0" fmla="*/ 527 w 776"/>
                <a:gd name="T1" fmla="*/ 0 h 672"/>
                <a:gd name="T2" fmla="*/ 612 w 776"/>
                <a:gd name="T3" fmla="*/ 2010 h 672"/>
                <a:gd name="T4" fmla="*/ 58 w 776"/>
                <a:gd name="T5" fmla="*/ 4525 h 672"/>
                <a:gd name="T6" fmla="*/ 270 w 776"/>
                <a:gd name="T7" fmla="*/ 7036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5" name="Freeform 26"/>
            <p:cNvSpPr>
              <a:spLocks/>
            </p:cNvSpPr>
            <p:nvPr/>
          </p:nvSpPr>
          <p:spPr bwMode="auto">
            <a:xfrm>
              <a:off x="973" y="2646"/>
              <a:ext cx="850" cy="1355"/>
            </a:xfrm>
            <a:custGeom>
              <a:avLst/>
              <a:gdLst>
                <a:gd name="T0" fmla="*/ 1022 w 776"/>
                <a:gd name="T1" fmla="*/ 0 h 672"/>
                <a:gd name="T2" fmla="*/ 1190 w 776"/>
                <a:gd name="T3" fmla="*/ 12897 h 672"/>
                <a:gd name="T4" fmla="*/ 111 w 776"/>
                <a:gd name="T5" fmla="*/ 29030 h 672"/>
                <a:gd name="T6" fmla="*/ 526 w 776"/>
                <a:gd name="T7" fmla="*/ 45163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6"/>
                <a:gd name="T13" fmla="*/ 0 h 672"/>
                <a:gd name="T14" fmla="*/ 776 w 776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6" h="672">
                  <a:moveTo>
                    <a:pt x="592" y="0"/>
                  </a:moveTo>
                  <a:cubicBezTo>
                    <a:pt x="684" y="60"/>
                    <a:pt x="776" y="120"/>
                    <a:pt x="688" y="192"/>
                  </a:cubicBezTo>
                  <a:cubicBezTo>
                    <a:pt x="600" y="264"/>
                    <a:pt x="128" y="352"/>
                    <a:pt x="64" y="432"/>
                  </a:cubicBezTo>
                  <a:cubicBezTo>
                    <a:pt x="0" y="512"/>
                    <a:pt x="152" y="592"/>
                    <a:pt x="304" y="672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6" name="Text Box 27"/>
            <p:cNvSpPr txBox="1">
              <a:spLocks noChangeArrowheads="1"/>
            </p:cNvSpPr>
            <p:nvPr/>
          </p:nvSpPr>
          <p:spPr bwMode="auto">
            <a:xfrm>
              <a:off x="2316" y="3368"/>
              <a:ext cx="983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 b="1" i="1" u="sng"/>
                <a:t>cm-proj DB 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1800"/>
                <a:t>f</a:t>
              </a:r>
            </a:p>
          </p:txBody>
        </p:sp>
        <p:sp>
          <p:nvSpPr>
            <p:cNvPr id="48157" name="Line 28"/>
            <p:cNvSpPr>
              <a:spLocks noChangeShapeType="1"/>
            </p:cNvSpPr>
            <p:nvPr/>
          </p:nvSpPr>
          <p:spPr bwMode="auto">
            <a:xfrm>
              <a:off x="1465" y="3639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8" name="Line 29"/>
            <p:cNvSpPr>
              <a:spLocks noChangeShapeType="1"/>
            </p:cNvSpPr>
            <p:nvPr/>
          </p:nvSpPr>
          <p:spPr bwMode="auto">
            <a:xfrm>
              <a:off x="1465" y="3820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59" name="Line 30"/>
            <p:cNvSpPr>
              <a:spLocks noChangeShapeType="1"/>
            </p:cNvSpPr>
            <p:nvPr/>
          </p:nvSpPr>
          <p:spPr bwMode="auto">
            <a:xfrm>
              <a:off x="1465" y="3956"/>
              <a:ext cx="896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60" name="Line 31"/>
            <p:cNvSpPr>
              <a:spLocks noChangeShapeType="1"/>
            </p:cNvSpPr>
            <p:nvPr/>
          </p:nvSpPr>
          <p:spPr bwMode="auto">
            <a:xfrm>
              <a:off x="1778" y="3097"/>
              <a:ext cx="1030" cy="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48161" name="Text Box 32"/>
            <p:cNvSpPr txBox="1">
              <a:spLocks noChangeArrowheads="1"/>
            </p:cNvSpPr>
            <p:nvPr/>
          </p:nvSpPr>
          <p:spPr bwMode="auto">
            <a:xfrm>
              <a:off x="3605" y="3448"/>
              <a:ext cx="30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/>
                <a:t>…</a:t>
              </a:r>
            </a:p>
          </p:txBody>
        </p:sp>
        <p:sp>
          <p:nvSpPr>
            <p:cNvPr id="48162" name="Freeform 33"/>
            <p:cNvSpPr>
              <a:spLocks/>
            </p:cNvSpPr>
            <p:nvPr/>
          </p:nvSpPr>
          <p:spPr bwMode="auto">
            <a:xfrm>
              <a:off x="816" y="2832"/>
              <a:ext cx="1440" cy="101"/>
            </a:xfrm>
            <a:custGeom>
              <a:avLst/>
              <a:gdLst>
                <a:gd name="T0" fmla="*/ 0 w 576"/>
                <a:gd name="T1" fmla="*/ 0 h 56"/>
                <a:gd name="T2" fmla="*/ 46875 w 576"/>
                <a:gd name="T3" fmla="*/ 1659 h 56"/>
                <a:gd name="T4" fmla="*/ 105470 w 576"/>
                <a:gd name="T5" fmla="*/ 1659 h 56"/>
                <a:gd name="T6" fmla="*/ 140625 w 576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56"/>
                <a:gd name="T14" fmla="*/ 576 w 576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56">
                  <a:moveTo>
                    <a:pt x="0" y="0"/>
                  </a:moveTo>
                  <a:cubicBezTo>
                    <a:pt x="60" y="20"/>
                    <a:pt x="120" y="40"/>
                    <a:pt x="192" y="48"/>
                  </a:cubicBezTo>
                  <a:cubicBezTo>
                    <a:pt x="264" y="56"/>
                    <a:pt x="368" y="56"/>
                    <a:pt x="432" y="48"/>
                  </a:cubicBezTo>
                  <a:cubicBezTo>
                    <a:pt x="496" y="40"/>
                    <a:pt x="536" y="20"/>
                    <a:pt x="576" y="0"/>
                  </a:cubicBezTo>
                </a:path>
              </a:pathLst>
            </a:custGeom>
            <a:noFill/>
            <a:ln w="28575">
              <a:solidFill>
                <a:schemeClr val="hlink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fa-IR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fa-IR" sz="4000" dirty="0"/>
              <a:t>Mining Frequent Closed Patterns: CLOSET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fa-IR" sz="2400" dirty="0" err="1"/>
              <a:t>Flist</a:t>
            </a:r>
            <a:r>
              <a:rPr lang="en-US" altLang="fa-IR" sz="2400" dirty="0"/>
              <a:t>: list of all frequent items in support descending order</a:t>
            </a:r>
          </a:p>
          <a:p>
            <a:pPr lvl="1">
              <a:lnSpc>
                <a:spcPct val="120000"/>
              </a:lnSpc>
            </a:pPr>
            <a:r>
              <a:rPr lang="en-US" altLang="fa-IR" sz="2400" dirty="0" err="1"/>
              <a:t>Flist</a:t>
            </a:r>
            <a:r>
              <a:rPr lang="en-US" altLang="fa-IR" sz="2400" dirty="0"/>
              <a:t>: c-e-f-a-d</a:t>
            </a:r>
          </a:p>
          <a:p>
            <a:pPr>
              <a:lnSpc>
                <a:spcPct val="120000"/>
              </a:lnSpc>
            </a:pPr>
            <a:r>
              <a:rPr lang="en-US" altLang="fa-IR" sz="2400" dirty="0"/>
              <a:t>Divide search space</a:t>
            </a:r>
          </a:p>
          <a:p>
            <a:pPr lvl="1">
              <a:lnSpc>
                <a:spcPct val="120000"/>
              </a:lnSpc>
            </a:pPr>
            <a:r>
              <a:rPr lang="en-US" altLang="fa-IR" sz="2400" dirty="0"/>
              <a:t>Patterns having d</a:t>
            </a:r>
          </a:p>
          <a:p>
            <a:pPr lvl="1">
              <a:lnSpc>
                <a:spcPct val="120000"/>
              </a:lnSpc>
            </a:pPr>
            <a:r>
              <a:rPr lang="en-US" altLang="fa-IR" sz="2400" dirty="0"/>
              <a:t>Patterns having a but no d, etc.</a:t>
            </a:r>
          </a:p>
          <a:p>
            <a:pPr>
              <a:lnSpc>
                <a:spcPct val="120000"/>
              </a:lnSpc>
            </a:pPr>
            <a:r>
              <a:rPr lang="en-US" altLang="fa-IR" sz="2400" dirty="0"/>
              <a:t>Find frequent closed pattern recursively</a:t>
            </a:r>
          </a:p>
          <a:p>
            <a:pPr lvl="1">
              <a:lnSpc>
                <a:spcPct val="120000"/>
              </a:lnSpc>
            </a:pPr>
            <a:r>
              <a:rPr lang="en-US" altLang="fa-IR" sz="2400" dirty="0"/>
              <a:t>Every transaction having d also has </a:t>
            </a:r>
            <a:r>
              <a:rPr lang="en-US" altLang="fa-IR" sz="2400" i="1" dirty="0" err="1"/>
              <a:t>cfa</a:t>
            </a:r>
            <a:r>
              <a:rPr lang="en-US" altLang="fa-IR" sz="2400" dirty="0"/>
              <a:t> </a:t>
            </a:r>
            <a:r>
              <a:rPr lang="en-US" altLang="fa-IR" sz="2400" dirty="0">
                <a:sym typeface="Wingdings" pitchFamily="2" charset="2"/>
              </a:rPr>
              <a:t> </a:t>
            </a:r>
            <a:r>
              <a:rPr lang="en-US" altLang="fa-IR" sz="2400" i="1" dirty="0" err="1">
                <a:sym typeface="Wingdings" pitchFamily="2" charset="2"/>
              </a:rPr>
              <a:t>cfad</a:t>
            </a:r>
            <a:r>
              <a:rPr lang="en-US" altLang="fa-IR" sz="2400" dirty="0">
                <a:sym typeface="Wingdings" pitchFamily="2" charset="2"/>
              </a:rPr>
              <a:t> is a frequent closed pattern</a:t>
            </a:r>
          </a:p>
          <a:p>
            <a:pPr>
              <a:lnSpc>
                <a:spcPct val="120000"/>
              </a:lnSpc>
            </a:pPr>
            <a:r>
              <a:rPr lang="en-US" altLang="fa-IR" sz="2400" dirty="0"/>
              <a:t>J. Pei, J. Han &amp; R. Mao. “CLOSET: An Efficient Algorithm for Mining Frequent Closed </a:t>
            </a:r>
            <a:r>
              <a:rPr lang="en-US" altLang="fa-IR" sz="2400" dirty="0" err="1"/>
              <a:t>Itemsets</a:t>
            </a:r>
            <a:r>
              <a:rPr lang="en-US" altLang="fa-IR" sz="2400" dirty="0"/>
              <a:t>", DMKD'00.</a:t>
            </a:r>
          </a:p>
        </p:txBody>
      </p:sp>
      <p:sp>
        <p:nvSpPr>
          <p:cNvPr id="5532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87000" y="647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4EF201-23FF-4FF8-B193-E2110CF087D9}" type="slidenum">
              <a:rPr lang="en-US" smtClean="0"/>
              <a:pPr>
                <a:defRPr/>
              </a:pPr>
              <a:t>37</a:t>
            </a:fld>
            <a:endParaRPr lang="en-US" altLang="fa-IR" sz="1200"/>
          </a:p>
        </p:txBody>
      </p:sp>
      <p:graphicFrame>
        <p:nvGraphicFramePr>
          <p:cNvPr id="157700" name="Group 4"/>
          <p:cNvGraphicFramePr>
            <a:graphicFrameLocks noGrp="1"/>
          </p:cNvGraphicFramePr>
          <p:nvPr/>
        </p:nvGraphicFramePr>
        <p:xfrm>
          <a:off x="8610600" y="2438400"/>
          <a:ext cx="1905000" cy="17192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e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5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c, e, f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323" name="Text Box 27"/>
          <p:cNvSpPr txBox="1">
            <a:spLocks noChangeArrowheads="1"/>
          </p:cNvSpPr>
          <p:nvPr/>
        </p:nvSpPr>
        <p:spPr bwMode="auto">
          <a:xfrm>
            <a:off x="8839201" y="2057401"/>
            <a:ext cx="1433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/>
              <a:t>Min_sup=2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CLOSET Works? An Example</a:t>
            </a:r>
          </a:p>
        </p:txBody>
      </p:sp>
      <p:graphicFrame>
        <p:nvGraphicFramePr>
          <p:cNvPr id="11305" name="Group 41"/>
          <p:cNvGraphicFramePr>
            <a:graphicFrameLocks noGrp="1"/>
          </p:cNvGraphicFramePr>
          <p:nvPr/>
        </p:nvGraphicFramePr>
        <p:xfrm>
          <a:off x="2209800" y="1600200"/>
          <a:ext cx="3581400" cy="310896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13337316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10107307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Transaction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943369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c, d,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401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b, 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853467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102152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c, d,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070992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016557"/>
                  </a:ext>
                </a:extLst>
              </a:tr>
            </a:tbl>
          </a:graphicData>
        </a:graphic>
      </p:graphicFrame>
      <p:sp>
        <p:nvSpPr>
          <p:cNvPr id="11306" name="Text Box 42"/>
          <p:cNvSpPr txBox="1">
            <a:spLocks noChangeArrowheads="1"/>
          </p:cNvSpPr>
          <p:nvPr/>
        </p:nvSpPr>
        <p:spPr bwMode="auto">
          <a:xfrm>
            <a:off x="1918862" y="5029200"/>
            <a:ext cx="18662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i="1" dirty="0" err="1"/>
              <a:t>min_sup</a:t>
            </a:r>
            <a:r>
              <a:rPr lang="en-US" altLang="en-US" sz="2800" dirty="0"/>
              <a:t> =2</a:t>
            </a:r>
          </a:p>
        </p:txBody>
      </p:sp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5943601" y="3733800"/>
            <a:ext cx="41331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FF3300"/>
                </a:solidFill>
              </a:rPr>
              <a:t>Step 1. Find frequent items</a:t>
            </a:r>
          </a:p>
        </p:txBody>
      </p:sp>
      <p:sp>
        <p:nvSpPr>
          <p:cNvPr id="11308" name="Text Box 44"/>
          <p:cNvSpPr txBox="1">
            <a:spLocks noChangeArrowheads="1"/>
          </p:cNvSpPr>
          <p:nvPr/>
        </p:nvSpPr>
        <p:spPr bwMode="auto">
          <a:xfrm>
            <a:off x="4404732" y="5029200"/>
            <a:ext cx="759398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/>
              <a:t>List of frequent items in support descending order</a:t>
            </a:r>
          </a:p>
          <a:p>
            <a:r>
              <a:rPr lang="en-US" altLang="en-US" sz="2800" dirty="0" err="1"/>
              <a:t>f_list</a:t>
            </a:r>
            <a:r>
              <a:rPr lang="en-US" altLang="en-US" sz="2800" dirty="0"/>
              <a:t>=&lt;c:4, e:4, f:4, a:3, d:2&gt;</a:t>
            </a:r>
          </a:p>
        </p:txBody>
      </p:sp>
    </p:spTree>
    <p:extLst>
      <p:ext uri="{BB962C8B-B14F-4D97-AF65-F5344CB8AC3E}">
        <p14:creationId xmlns:p14="http://schemas.microsoft.com/office/powerpoint/2010/main" val="2418841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Divide Search Space</a:t>
            </a:r>
          </a:p>
        </p:txBody>
      </p:sp>
      <p:sp>
        <p:nvSpPr>
          <p:cNvPr id="122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can be divided into 5 non-overlap subsets based on </a:t>
            </a:r>
            <a:r>
              <a:rPr lang="en-US" altLang="en-US" dirty="0" err="1"/>
              <a:t>f_list</a:t>
            </a:r>
            <a:endParaRPr lang="en-US" altLang="en-US" dirty="0"/>
          </a:p>
          <a:p>
            <a:pPr lvl="1"/>
            <a:r>
              <a:rPr lang="en-US" altLang="en-US" dirty="0"/>
              <a:t>The ones containing d</a:t>
            </a:r>
          </a:p>
          <a:p>
            <a:pPr lvl="1"/>
            <a:r>
              <a:rPr lang="en-US" altLang="en-US" dirty="0"/>
              <a:t>The ones containing a but no d</a:t>
            </a:r>
          </a:p>
          <a:p>
            <a:pPr lvl="1"/>
            <a:r>
              <a:rPr lang="en-US" altLang="en-US" dirty="0"/>
              <a:t>The ones containing f but no a nor d</a:t>
            </a:r>
          </a:p>
          <a:p>
            <a:pPr lvl="1"/>
            <a:r>
              <a:rPr lang="en-US" altLang="en-US" dirty="0"/>
              <a:t>The ones containing e but no f, a nor d</a:t>
            </a:r>
          </a:p>
          <a:p>
            <a:pPr lvl="1"/>
            <a:r>
              <a:rPr lang="en-US" altLang="en-US" dirty="0"/>
              <a:t>The ones containing only c</a:t>
            </a:r>
          </a:p>
        </p:txBody>
      </p:sp>
      <p:graphicFrame>
        <p:nvGraphicFramePr>
          <p:cNvPr id="1231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23091"/>
              </p:ext>
            </p:extLst>
          </p:nvPr>
        </p:nvGraphicFramePr>
        <p:xfrm>
          <a:off x="7142356" y="2546195"/>
          <a:ext cx="4495800" cy="2377440"/>
        </p:xfrm>
        <a:graphic>
          <a:graphicData uri="http://schemas.openxmlformats.org/drawingml/2006/table">
            <a:tbl>
              <a:tblPr/>
              <a:tblGrid>
                <a:gridCol w="2295525">
                  <a:extLst>
                    <a:ext uri="{9D8B030D-6E8A-4147-A177-3AD203B41FA5}">
                      <a16:colId xmlns:a16="http://schemas.microsoft.com/office/drawing/2014/main" val="45461763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130231835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Transaction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Items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376023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c, d,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53249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b, 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97779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271805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a, c, d,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352524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</a:rPr>
                        <a:t>c,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988684"/>
                  </a:ext>
                </a:extLst>
              </a:tr>
            </a:tbl>
          </a:graphicData>
        </a:graphic>
      </p:graphicFrame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7407780" y="5377190"/>
            <a:ext cx="43131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 err="1"/>
              <a:t>f_list</a:t>
            </a:r>
            <a:r>
              <a:rPr lang="en-US" altLang="en-US" sz="2800" dirty="0"/>
              <a:t>=&lt;c:4, e:4, f:4, a:3, d:2&gt;</a:t>
            </a:r>
          </a:p>
        </p:txBody>
      </p:sp>
    </p:spTree>
    <p:extLst>
      <p:ext uri="{BB962C8B-B14F-4D97-AF65-F5344CB8AC3E}">
        <p14:creationId xmlns:p14="http://schemas.microsoft.com/office/powerpoint/2010/main" val="415907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  <a:p>
            <a:pPr lvl="1"/>
            <a:r>
              <a:rPr lang="en-US" dirty="0">
                <a:latin typeface="Calibri" pitchFamily="34" charset="0"/>
                <a:cs typeface="Calibri"/>
              </a:rPr>
              <a:t>Many types of data: spatiotemporal, multimedia, time-series, and stream data </a:t>
            </a:r>
          </a:p>
          <a:p>
            <a:pPr marL="200021" lvl="1" indent="0" eaLnBrk="1" hangingPunct="1">
              <a:spcBef>
                <a:spcPts val="600"/>
              </a:spcBef>
              <a:buNone/>
            </a:pP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3999" y="381000"/>
            <a:ext cx="9805639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Find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Containing d</a:t>
            </a:r>
          </a:p>
        </p:txBody>
      </p:sp>
      <p:grpSp>
        <p:nvGrpSpPr>
          <p:cNvPr id="14359" name="Group 23"/>
          <p:cNvGrpSpPr>
            <a:grpSpLocks/>
          </p:cNvGrpSpPr>
          <p:nvPr/>
        </p:nvGrpSpPr>
        <p:grpSpPr bwMode="auto">
          <a:xfrm>
            <a:off x="3241678" y="1150937"/>
            <a:ext cx="7691441" cy="5713415"/>
            <a:chOff x="122" y="773"/>
            <a:chExt cx="4845" cy="3599"/>
          </a:xfrm>
        </p:grpSpPr>
        <p:sp>
          <p:nvSpPr>
            <p:cNvPr id="14341" name="Text Box 5"/>
            <p:cNvSpPr txBox="1">
              <a:spLocks noChangeArrowheads="1"/>
            </p:cNvSpPr>
            <p:nvPr/>
          </p:nvSpPr>
          <p:spPr bwMode="auto">
            <a:xfrm>
              <a:off x="1904" y="773"/>
              <a:ext cx="662" cy="1454"/>
            </a:xfrm>
            <a:prstGeom prst="rect">
              <a:avLst/>
            </a:prstGeom>
            <a:noFill/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sz="2400" b="1" u="sng" dirty="0">
                  <a:solidFill>
                    <a:srgbClr val="FF3399"/>
                  </a:solidFill>
                </a:rPr>
                <a:t>TDB</a:t>
              </a:r>
              <a:endParaRPr lang="en-US" altLang="en-US" sz="2400" dirty="0">
                <a:solidFill>
                  <a:srgbClr val="FF3399"/>
                </a:solidFill>
              </a:endParaRPr>
            </a:p>
            <a:p>
              <a:r>
                <a:rPr lang="en-US" altLang="en-US" sz="2400" dirty="0" err="1">
                  <a:solidFill>
                    <a:srgbClr val="FF3399"/>
                  </a:solidFill>
                </a:rPr>
                <a:t>cefad</a:t>
              </a:r>
              <a:endParaRPr lang="en-US" altLang="en-US" sz="2400" dirty="0">
                <a:solidFill>
                  <a:srgbClr val="FF3399"/>
                </a:solidFill>
              </a:endParaRPr>
            </a:p>
            <a:p>
              <a:r>
                <a:rPr lang="en-US" altLang="en-US" sz="2400" dirty="0" err="1">
                  <a:solidFill>
                    <a:srgbClr val="FF3399"/>
                  </a:solidFill>
                </a:rPr>
                <a:t>ea</a:t>
              </a:r>
              <a:endParaRPr lang="en-US" altLang="en-US" sz="2400" dirty="0">
                <a:solidFill>
                  <a:srgbClr val="FF3399"/>
                </a:solidFill>
              </a:endParaRPr>
            </a:p>
            <a:p>
              <a:r>
                <a:rPr lang="en-US" altLang="en-US" sz="2400" dirty="0" err="1">
                  <a:solidFill>
                    <a:srgbClr val="FF3399"/>
                  </a:solidFill>
                </a:rPr>
                <a:t>cef</a:t>
              </a:r>
              <a:endParaRPr lang="en-US" altLang="en-US" sz="2400" dirty="0">
                <a:solidFill>
                  <a:srgbClr val="FF3399"/>
                </a:solidFill>
              </a:endParaRPr>
            </a:p>
            <a:p>
              <a:r>
                <a:rPr lang="en-US" altLang="en-US" sz="2400" dirty="0" err="1">
                  <a:solidFill>
                    <a:srgbClr val="FF3399"/>
                  </a:solidFill>
                </a:rPr>
                <a:t>cfad</a:t>
              </a:r>
              <a:endParaRPr lang="en-US" altLang="en-US" sz="2400" dirty="0">
                <a:solidFill>
                  <a:srgbClr val="FF3399"/>
                </a:solidFill>
              </a:endParaRPr>
            </a:p>
            <a:p>
              <a:r>
                <a:rPr lang="en-US" altLang="en-US" sz="2400" dirty="0" err="1">
                  <a:solidFill>
                    <a:srgbClr val="FF3399"/>
                  </a:solidFill>
                </a:rPr>
                <a:t>cef</a:t>
              </a:r>
              <a:endParaRPr lang="en-US" altLang="en-US" sz="2400" dirty="0">
                <a:solidFill>
                  <a:srgbClr val="FF3399"/>
                </a:solidFill>
              </a:endParaRPr>
            </a:p>
          </p:txBody>
        </p:sp>
        <p:sp>
          <p:nvSpPr>
            <p:cNvPr id="14342" name="Text Box 6"/>
            <p:cNvSpPr txBox="1">
              <a:spLocks noChangeArrowheads="1"/>
            </p:cNvSpPr>
            <p:nvPr/>
          </p:nvSpPr>
          <p:spPr bwMode="auto">
            <a:xfrm>
              <a:off x="2674" y="1440"/>
              <a:ext cx="22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/>
                <a:t>f_list</a:t>
              </a:r>
              <a:r>
                <a:rPr lang="en-US" altLang="en-US" sz="2400" dirty="0"/>
                <a:t>:&lt;c:4, e:4, f:4, a:3, d:2&gt;</a:t>
              </a:r>
            </a:p>
          </p:txBody>
        </p:sp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192" y="2496"/>
              <a:ext cx="1025" cy="756"/>
            </a:xfrm>
            <a:prstGeom prst="rect">
              <a:avLst/>
            </a:prstGeom>
            <a:noFill/>
            <a:ln w="9525">
              <a:solidFill>
                <a:srgbClr val="FF33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>
                  <a:solidFill>
                    <a:srgbClr val="FF3399"/>
                  </a:solidFill>
                </a:rPr>
                <a:t>TDB|</a:t>
              </a:r>
              <a:r>
                <a:rPr lang="en-US" altLang="en-US" sz="2400" b="1" baseline="-25000">
                  <a:solidFill>
                    <a:srgbClr val="FF3399"/>
                  </a:solidFill>
                </a:rPr>
                <a:t>d</a:t>
              </a:r>
              <a:r>
                <a:rPr lang="en-US" altLang="en-US" sz="2400" b="1">
                  <a:solidFill>
                    <a:srgbClr val="FF3399"/>
                  </a:solidFill>
                </a:rPr>
                <a:t> (d:2)</a:t>
              </a:r>
            </a:p>
            <a:p>
              <a:r>
                <a:rPr lang="en-US" altLang="en-US" sz="2400">
                  <a:solidFill>
                    <a:srgbClr val="FF3399"/>
                  </a:solidFill>
                </a:rPr>
                <a:t>cefa</a:t>
              </a:r>
            </a:p>
            <a:p>
              <a:r>
                <a:rPr lang="en-US" altLang="en-US" sz="2400">
                  <a:solidFill>
                    <a:srgbClr val="FF3399"/>
                  </a:solidFill>
                </a:rPr>
                <a:t>cfa</a:t>
              </a:r>
            </a:p>
          </p:txBody>
        </p:sp>
        <p:sp>
          <p:nvSpPr>
            <p:cNvPr id="14344" name="Text Box 8"/>
            <p:cNvSpPr txBox="1">
              <a:spLocks noChangeArrowheads="1"/>
            </p:cNvSpPr>
            <p:nvPr/>
          </p:nvSpPr>
          <p:spPr bwMode="auto">
            <a:xfrm>
              <a:off x="122" y="3239"/>
              <a:ext cx="105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>
                  <a:solidFill>
                    <a:srgbClr val="FF3399"/>
                  </a:solidFill>
                </a:rPr>
                <a:t>F.C.I.: cfad:2</a:t>
              </a:r>
            </a:p>
          </p:txBody>
        </p:sp>
        <p:sp>
          <p:nvSpPr>
            <p:cNvPr id="14345" name="Text Box 9"/>
            <p:cNvSpPr txBox="1">
              <a:spLocks noChangeArrowheads="1"/>
            </p:cNvSpPr>
            <p:nvPr/>
          </p:nvSpPr>
          <p:spPr bwMode="auto">
            <a:xfrm>
              <a:off x="1248" y="2496"/>
              <a:ext cx="1011" cy="9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/>
                <a:t>TDB|</a:t>
              </a:r>
              <a:r>
                <a:rPr lang="en-US" altLang="en-US" sz="2400" b="1" baseline="-25000"/>
                <a:t>a</a:t>
              </a:r>
              <a:r>
                <a:rPr lang="en-US" altLang="en-US" sz="2400" b="1"/>
                <a:t> (a:3)</a:t>
              </a:r>
            </a:p>
            <a:p>
              <a:r>
                <a:rPr lang="en-US" altLang="en-US" sz="2400"/>
                <a:t>cef</a:t>
              </a:r>
            </a:p>
            <a:p>
              <a:r>
                <a:rPr lang="en-US" altLang="en-US" sz="2400"/>
                <a:t>e</a:t>
              </a:r>
            </a:p>
            <a:p>
              <a:r>
                <a:rPr lang="en-US" altLang="en-US" sz="2400"/>
                <a:t>cf</a:t>
              </a:r>
            </a:p>
          </p:txBody>
        </p:sp>
        <p:sp>
          <p:nvSpPr>
            <p:cNvPr id="14346" name="Text Box 10"/>
            <p:cNvSpPr txBox="1">
              <a:spLocks noChangeArrowheads="1"/>
            </p:cNvSpPr>
            <p:nvPr/>
          </p:nvSpPr>
          <p:spPr bwMode="auto">
            <a:xfrm>
              <a:off x="935" y="3522"/>
              <a:ext cx="81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F.C.I.: a:3</a:t>
              </a:r>
            </a:p>
          </p:txBody>
        </p:sp>
        <p:sp>
          <p:nvSpPr>
            <p:cNvPr id="14347" name="Text Box 11"/>
            <p:cNvSpPr txBox="1">
              <a:spLocks noChangeArrowheads="1"/>
            </p:cNvSpPr>
            <p:nvPr/>
          </p:nvSpPr>
          <p:spPr bwMode="auto">
            <a:xfrm>
              <a:off x="1826" y="3813"/>
              <a:ext cx="1174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/>
                <a:t>TDB|</a:t>
              </a:r>
              <a:r>
                <a:rPr lang="en-US" altLang="en-US" sz="2400" b="1" baseline="-25000"/>
                <a:t>ea</a:t>
              </a:r>
              <a:r>
                <a:rPr lang="en-US" altLang="en-US" sz="2400" b="1"/>
                <a:t> (ea:2)</a:t>
              </a:r>
            </a:p>
            <a:p>
              <a:r>
                <a:rPr lang="en-US" altLang="en-US" sz="2400"/>
                <a:t>c</a:t>
              </a:r>
            </a:p>
          </p:txBody>
        </p:sp>
        <p:sp>
          <p:nvSpPr>
            <p:cNvPr id="14348" name="Text Box 12"/>
            <p:cNvSpPr txBox="1">
              <a:spLocks noChangeArrowheads="1"/>
            </p:cNvSpPr>
            <p:nvPr/>
          </p:nvSpPr>
          <p:spPr bwMode="auto">
            <a:xfrm>
              <a:off x="3060" y="4081"/>
              <a:ext cx="9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F.C.I.: ea:2</a:t>
              </a:r>
            </a:p>
          </p:txBody>
        </p:sp>
        <p:sp>
          <p:nvSpPr>
            <p:cNvPr id="14349" name="Text Box 13"/>
            <p:cNvSpPr txBox="1">
              <a:spLocks noChangeArrowheads="1"/>
            </p:cNvSpPr>
            <p:nvPr/>
          </p:nvSpPr>
          <p:spPr bwMode="auto">
            <a:xfrm>
              <a:off x="2304" y="2496"/>
              <a:ext cx="954" cy="7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/>
                <a:t>TDB|</a:t>
              </a:r>
              <a:r>
                <a:rPr lang="en-US" altLang="en-US" sz="2400" b="1" baseline="-25000"/>
                <a:t>f</a:t>
              </a:r>
              <a:r>
                <a:rPr lang="en-US" altLang="en-US" sz="2400" b="1"/>
                <a:t> (f:4)</a:t>
              </a:r>
            </a:p>
            <a:p>
              <a:r>
                <a:rPr lang="en-US" altLang="en-US" sz="2400"/>
                <a:t>ce:3</a:t>
              </a:r>
            </a:p>
            <a:p>
              <a:r>
                <a:rPr lang="en-US" altLang="en-US" sz="2400"/>
                <a:t>c</a:t>
              </a:r>
            </a:p>
          </p:txBody>
        </p:sp>
        <p:sp>
          <p:nvSpPr>
            <p:cNvPr id="14350" name="Text Box 14"/>
            <p:cNvSpPr txBox="1">
              <a:spLocks noChangeArrowheads="1"/>
            </p:cNvSpPr>
            <p:nvPr/>
          </p:nvSpPr>
          <p:spPr bwMode="auto">
            <a:xfrm>
              <a:off x="2290" y="3253"/>
              <a:ext cx="13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F.C.I.: cf:4, cef:3</a:t>
              </a:r>
            </a:p>
          </p:txBody>
        </p:sp>
        <p:sp>
          <p:nvSpPr>
            <p:cNvPr id="14351" name="Text Box 15"/>
            <p:cNvSpPr txBox="1">
              <a:spLocks noChangeArrowheads="1"/>
            </p:cNvSpPr>
            <p:nvPr/>
          </p:nvSpPr>
          <p:spPr bwMode="auto">
            <a:xfrm>
              <a:off x="3312" y="2496"/>
              <a:ext cx="1014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/>
                <a:t>TDB|</a:t>
              </a:r>
              <a:r>
                <a:rPr lang="en-US" altLang="en-US" sz="2400" b="1" baseline="-25000"/>
                <a:t>e</a:t>
              </a:r>
              <a:r>
                <a:rPr lang="en-US" altLang="en-US" sz="2400" b="1"/>
                <a:t> (e:4)</a:t>
              </a:r>
            </a:p>
            <a:p>
              <a:r>
                <a:rPr lang="en-US" altLang="en-US" sz="2400"/>
                <a:t>c:3</a:t>
              </a:r>
            </a:p>
          </p:txBody>
        </p:sp>
        <p:sp>
          <p:nvSpPr>
            <p:cNvPr id="14352" name="Text Box 16"/>
            <p:cNvSpPr txBox="1">
              <a:spLocks noChangeArrowheads="1"/>
            </p:cNvSpPr>
            <p:nvPr/>
          </p:nvSpPr>
          <p:spPr bwMode="auto">
            <a:xfrm>
              <a:off x="3308" y="2993"/>
              <a:ext cx="8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/>
                <a:t>F.C.I.: e:4</a:t>
              </a:r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H="1">
              <a:off x="767" y="2226"/>
              <a:ext cx="1367" cy="270"/>
            </a:xfrm>
            <a:prstGeom prst="line">
              <a:avLst/>
            </a:prstGeom>
            <a:noFill/>
            <a:ln w="9525">
              <a:solidFill>
                <a:srgbClr val="FF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H="1">
              <a:off x="1680" y="2227"/>
              <a:ext cx="454" cy="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>
              <a:off x="2179" y="2231"/>
              <a:ext cx="557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14356" name="Line 20"/>
            <p:cNvSpPr>
              <a:spLocks noChangeShapeType="1"/>
            </p:cNvSpPr>
            <p:nvPr/>
          </p:nvSpPr>
          <p:spPr bwMode="auto">
            <a:xfrm>
              <a:off x="2256" y="2231"/>
              <a:ext cx="148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  <p:sp>
          <p:nvSpPr>
            <p:cNvPr id="14357" name="Line 21"/>
            <p:cNvSpPr>
              <a:spLocks noChangeShapeType="1"/>
            </p:cNvSpPr>
            <p:nvPr/>
          </p:nvSpPr>
          <p:spPr bwMode="auto">
            <a:xfrm>
              <a:off x="1752" y="3490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400"/>
            </a:p>
          </p:txBody>
        </p:sp>
      </p:grp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2209800" y="2743200"/>
            <a:ext cx="2667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/>
              <a:t>Local frequent items: c, f, a</a:t>
            </a:r>
          </a:p>
        </p:txBody>
      </p:sp>
      <p:sp>
        <p:nvSpPr>
          <p:cNvPr id="14361" name="Text Box 25"/>
          <p:cNvSpPr txBox="1">
            <a:spLocks noChangeArrowheads="1"/>
          </p:cNvSpPr>
          <p:nvPr/>
        </p:nvSpPr>
        <p:spPr bwMode="auto">
          <a:xfrm>
            <a:off x="1050927" y="5506861"/>
            <a:ext cx="27590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Every transaction having d also contains c, f and a</a:t>
            </a:r>
          </a:p>
        </p:txBody>
      </p:sp>
    </p:spTree>
    <p:extLst>
      <p:ext uri="{BB962C8B-B14F-4D97-AF65-F5344CB8AC3E}">
        <p14:creationId xmlns:p14="http://schemas.microsoft.com/office/powerpoint/2010/main" val="58628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6" name="Rectangle 22"/>
          <p:cNvSpPr>
            <a:spLocks noGrp="1" noChangeArrowheads="1"/>
          </p:cNvSpPr>
          <p:nvPr>
            <p:ph type="title"/>
          </p:nvPr>
        </p:nvSpPr>
        <p:spPr>
          <a:xfrm>
            <a:off x="133815" y="533400"/>
            <a:ext cx="12058185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Find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Containing a but No d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6572217" y="1120676"/>
            <a:ext cx="863634" cy="2308324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>
                <a:solidFill>
                  <a:srgbClr val="FF3399"/>
                </a:solidFill>
              </a:rPr>
              <a:t>TDB</a:t>
            </a:r>
            <a:endParaRPr lang="en-US" altLang="en-US" sz="2400">
              <a:solidFill>
                <a:srgbClr val="FF3399"/>
              </a:solidFill>
            </a:endParaRPr>
          </a:p>
          <a:p>
            <a:r>
              <a:rPr lang="en-US" altLang="en-US" sz="2400">
                <a:solidFill>
                  <a:srgbClr val="FF3399"/>
                </a:solidFill>
              </a:rPr>
              <a:t>cefad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ea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435851" y="2452688"/>
            <a:ext cx="3640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f_list:&lt;c:4, e:4, f:4, a:3, d:2&gt;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702050" y="4129088"/>
            <a:ext cx="1627369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d</a:t>
            </a:r>
            <a:r>
              <a:rPr lang="en-US" altLang="en-US" sz="2400" b="1"/>
              <a:t> (d:2)</a:t>
            </a:r>
          </a:p>
          <a:p>
            <a:r>
              <a:rPr lang="en-US" altLang="en-US" sz="2400"/>
              <a:t>cefa</a:t>
            </a:r>
          </a:p>
          <a:p>
            <a:r>
              <a:rPr lang="en-US" altLang="en-US" sz="2400"/>
              <a:t>cfa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637000" y="5298407"/>
            <a:ext cx="16780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cfad:2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378451" y="4129089"/>
            <a:ext cx="1604927" cy="1569660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FF3399"/>
                </a:solidFill>
              </a:rPr>
              <a:t>TDB|</a:t>
            </a:r>
            <a:r>
              <a:rPr lang="en-US" altLang="en-US" sz="2400" b="1" baseline="-25000">
                <a:solidFill>
                  <a:srgbClr val="FF3399"/>
                </a:solidFill>
              </a:rPr>
              <a:t>a</a:t>
            </a:r>
            <a:r>
              <a:rPr lang="en-US" altLang="en-US" sz="2400" b="1">
                <a:solidFill>
                  <a:srgbClr val="FF3399"/>
                </a:solidFill>
              </a:rPr>
              <a:t> (a:3)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e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cf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5316348" y="5746512"/>
            <a:ext cx="1297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3399"/>
                </a:solidFill>
              </a:rPr>
              <a:t>F.C.I.: a:3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6809144" y="5992742"/>
            <a:ext cx="1863011" cy="830997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FF3399"/>
                </a:solidFill>
              </a:rPr>
              <a:t>TDB|</a:t>
            </a:r>
            <a:r>
              <a:rPr lang="en-US" altLang="en-US" sz="2400" b="1" baseline="-25000">
                <a:solidFill>
                  <a:srgbClr val="FF3399"/>
                </a:solidFill>
              </a:rPr>
              <a:t>ea</a:t>
            </a:r>
            <a:r>
              <a:rPr lang="en-US" altLang="en-US" sz="2400" b="1">
                <a:solidFill>
                  <a:srgbClr val="FF3399"/>
                </a:solidFill>
              </a:rPr>
              <a:t> (ea:2)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9035855" y="6362074"/>
            <a:ext cx="1451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3399"/>
                </a:solidFill>
              </a:rPr>
              <a:t>F.C.I.: ea:2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7054851" y="4129088"/>
            <a:ext cx="1515158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f</a:t>
            </a:r>
            <a:r>
              <a:rPr lang="en-US" altLang="en-US" sz="2400" b="1"/>
              <a:t> (f:4)</a:t>
            </a:r>
          </a:p>
          <a:p>
            <a:r>
              <a:rPr lang="en-US" altLang="en-US" sz="2400"/>
              <a:t>ce:3</a:t>
            </a:r>
          </a:p>
          <a:p>
            <a:r>
              <a:rPr lang="en-US" altLang="en-US" sz="2400"/>
              <a:t>c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7004034" y="5361063"/>
            <a:ext cx="2133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cf:4, cef:3</a:t>
            </a:r>
          </a:p>
        </p:txBody>
      </p:sp>
      <p:sp>
        <p:nvSpPr>
          <p:cNvPr id="16399" name="Text Box 15"/>
          <p:cNvSpPr txBox="1">
            <a:spLocks noChangeArrowheads="1"/>
          </p:cNvSpPr>
          <p:nvPr/>
        </p:nvSpPr>
        <p:spPr bwMode="auto">
          <a:xfrm>
            <a:off x="8655051" y="4129089"/>
            <a:ext cx="1609736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e</a:t>
            </a:r>
            <a:r>
              <a:rPr lang="en-US" altLang="en-US" sz="2400" b="1"/>
              <a:t> (e:4)</a:t>
            </a:r>
          </a:p>
          <a:p>
            <a:r>
              <a:rPr lang="en-US" altLang="en-US" sz="2400"/>
              <a:t>c:3</a:t>
            </a:r>
          </a:p>
        </p:txBody>
      </p:sp>
      <p:sp>
        <p:nvSpPr>
          <p:cNvPr id="16400" name="Text Box 16"/>
          <p:cNvSpPr txBox="1">
            <a:spLocks noChangeArrowheads="1"/>
          </p:cNvSpPr>
          <p:nvPr/>
        </p:nvSpPr>
        <p:spPr bwMode="auto">
          <a:xfrm>
            <a:off x="8656000" y="4913919"/>
            <a:ext cx="13041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e:4</a:t>
            </a:r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flipH="1">
            <a:off x="4616450" y="3443288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6064250" y="3443288"/>
            <a:ext cx="914400" cy="685800"/>
          </a:xfrm>
          <a:prstGeom prst="line">
            <a:avLst/>
          </a:prstGeom>
          <a:noFill/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6978650" y="3443288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6978650" y="3443288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6064250" y="5698748"/>
            <a:ext cx="1604926" cy="316469"/>
          </a:xfrm>
          <a:prstGeom prst="line">
            <a:avLst/>
          </a:prstGeom>
          <a:noFill/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1676400" y="1447800"/>
            <a:ext cx="4876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/>
              <a:t>Frequent closed itemsets containing a but no d can be further partitioned into subsets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Char char="w"/>
            </a:pPr>
            <a:r>
              <a:rPr lang="en-US" altLang="en-US" sz="2400"/>
              <a:t>Ones having af but no d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Char char="w"/>
            </a:pPr>
            <a:r>
              <a:rPr lang="en-US" altLang="en-US" sz="2400"/>
              <a:t>Ones having ae but no d nor f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Char char="w"/>
            </a:pPr>
            <a:r>
              <a:rPr lang="en-US" altLang="en-US" sz="2400"/>
              <a:t>Ones having ac but no d, e nor f</a:t>
            </a:r>
          </a:p>
        </p:txBody>
      </p:sp>
      <p:sp>
        <p:nvSpPr>
          <p:cNvPr id="16410" name="Text Box 26"/>
          <p:cNvSpPr txBox="1">
            <a:spLocks noChangeArrowheads="1"/>
          </p:cNvSpPr>
          <p:nvPr/>
        </p:nvSpPr>
        <p:spPr bwMode="auto">
          <a:xfrm>
            <a:off x="563410" y="5751612"/>
            <a:ext cx="463319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sup(fa)=sup(ca)=sup(</a:t>
            </a:r>
            <a:r>
              <a:rPr lang="en-US" altLang="en-US" sz="2800" dirty="0" err="1"/>
              <a:t>cfad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No FCI having fa or ca but no d</a:t>
            </a:r>
          </a:p>
        </p:txBody>
      </p:sp>
    </p:spTree>
    <p:extLst>
      <p:ext uri="{BB962C8B-B14F-4D97-AF65-F5344CB8AC3E}">
        <p14:creationId xmlns:p14="http://schemas.microsoft.com/office/powerpoint/2010/main" val="354047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609600"/>
            <a:ext cx="83058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Find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Containing f but No a Nor d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613366" y="1165912"/>
            <a:ext cx="863634" cy="2308324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>
                <a:solidFill>
                  <a:srgbClr val="FF3399"/>
                </a:solidFill>
              </a:rPr>
              <a:t>TDB</a:t>
            </a:r>
            <a:endParaRPr lang="en-US" altLang="en-US" sz="2400">
              <a:solidFill>
                <a:srgbClr val="FF3399"/>
              </a:solidFill>
            </a:endParaRPr>
          </a:p>
          <a:p>
            <a:r>
              <a:rPr lang="en-US" altLang="en-US" sz="2400">
                <a:solidFill>
                  <a:srgbClr val="FF3399"/>
                </a:solidFill>
              </a:rPr>
              <a:t>cefad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ea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477001" y="2209800"/>
            <a:ext cx="3640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f_list:&lt;c:4, e:4, f:4, a:3, d:2&gt;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2743200" y="3886200"/>
            <a:ext cx="1627369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d</a:t>
            </a:r>
            <a:r>
              <a:rPr lang="en-US" altLang="en-US" sz="2400" b="1"/>
              <a:t> (d:2)</a:t>
            </a:r>
          </a:p>
          <a:p>
            <a:r>
              <a:rPr lang="en-US" altLang="en-US" sz="2400"/>
              <a:t>cefa</a:t>
            </a:r>
          </a:p>
          <a:p>
            <a:r>
              <a:rPr lang="en-US" altLang="en-US" sz="2400"/>
              <a:t>cfa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2633488" y="5151863"/>
            <a:ext cx="16780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cfad:2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4419601" y="3886201"/>
            <a:ext cx="1604927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a</a:t>
            </a:r>
            <a:r>
              <a:rPr lang="en-US" altLang="en-US" sz="2400" b="1"/>
              <a:t> (a:3)</a:t>
            </a:r>
          </a:p>
          <a:p>
            <a:r>
              <a:rPr lang="en-US" altLang="en-US" sz="2400"/>
              <a:t>cef</a:t>
            </a:r>
          </a:p>
          <a:p>
            <a:r>
              <a:rPr lang="en-US" altLang="en-US" sz="2400"/>
              <a:t>e</a:t>
            </a:r>
          </a:p>
          <a:p>
            <a:r>
              <a:rPr lang="en-US" altLang="en-US" sz="2400"/>
              <a:t>cf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4068274" y="5511940"/>
            <a:ext cx="1297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a:3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5545494" y="5973605"/>
            <a:ext cx="186301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ea</a:t>
            </a:r>
            <a:r>
              <a:rPr lang="en-US" altLang="en-US" sz="2400" b="1"/>
              <a:t> (ea:2)</a:t>
            </a:r>
          </a:p>
          <a:p>
            <a:r>
              <a:rPr lang="en-US" altLang="en-US" sz="2400"/>
              <a:t>c</a:t>
            </a:r>
          </a:p>
        </p:txBody>
      </p:sp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7745729" y="6329064"/>
            <a:ext cx="1451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ea:2</a:t>
            </a: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6096001" y="3886200"/>
            <a:ext cx="1515158" cy="1200329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err="1">
                <a:solidFill>
                  <a:srgbClr val="FF3399"/>
                </a:solidFill>
              </a:rPr>
              <a:t>TDB|</a:t>
            </a:r>
            <a:r>
              <a:rPr lang="en-US" altLang="en-US" sz="2400" b="1" baseline="-25000" dirty="0" err="1">
                <a:solidFill>
                  <a:srgbClr val="FF3399"/>
                </a:solidFill>
              </a:rPr>
              <a:t>f</a:t>
            </a:r>
            <a:r>
              <a:rPr lang="en-US" altLang="en-US" sz="2400" b="1" dirty="0">
                <a:solidFill>
                  <a:srgbClr val="FF3399"/>
                </a:solidFill>
              </a:rPr>
              <a:t> (f:4)</a:t>
            </a:r>
          </a:p>
          <a:p>
            <a:r>
              <a:rPr lang="en-US" altLang="en-US" sz="2400" dirty="0">
                <a:solidFill>
                  <a:srgbClr val="FF3399"/>
                </a:solidFill>
              </a:rPr>
              <a:t>ce:3</a:t>
            </a:r>
          </a:p>
          <a:p>
            <a:r>
              <a:rPr lang="en-US" altLang="en-US" sz="2400" dirty="0">
                <a:solidFill>
                  <a:srgbClr val="FF3399"/>
                </a:solidFill>
              </a:rPr>
              <a:t>c</a:t>
            </a:r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6044745" y="5119945"/>
            <a:ext cx="2133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3399"/>
                </a:solidFill>
              </a:rPr>
              <a:t>F.C.I.: cf:4, cef:3</a:t>
            </a:r>
          </a:p>
        </p:txBody>
      </p:sp>
      <p:sp>
        <p:nvSpPr>
          <p:cNvPr id="17423" name="Text Box 15"/>
          <p:cNvSpPr txBox="1">
            <a:spLocks noChangeArrowheads="1"/>
          </p:cNvSpPr>
          <p:nvPr/>
        </p:nvSpPr>
        <p:spPr bwMode="auto">
          <a:xfrm>
            <a:off x="7696201" y="3886201"/>
            <a:ext cx="1609736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e</a:t>
            </a:r>
            <a:r>
              <a:rPr lang="en-US" altLang="en-US" sz="2400" b="1"/>
              <a:t> (e:4)</a:t>
            </a:r>
          </a:p>
          <a:p>
            <a:r>
              <a:rPr lang="en-US" altLang="en-US" sz="2400"/>
              <a:t>c:3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7682632" y="4717198"/>
            <a:ext cx="13041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e:4</a:t>
            </a:r>
          </a:p>
        </p:txBody>
      </p:sp>
      <p:sp>
        <p:nvSpPr>
          <p:cNvPr id="17425" name="Line 17"/>
          <p:cNvSpPr>
            <a:spLocks noChangeShapeType="1"/>
          </p:cNvSpPr>
          <p:nvPr/>
        </p:nvSpPr>
        <p:spPr bwMode="auto">
          <a:xfrm flipH="1">
            <a:off x="3657600" y="3460788"/>
            <a:ext cx="2277158" cy="4254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5105400" y="3488124"/>
            <a:ext cx="762000" cy="398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5918166" y="3460788"/>
            <a:ext cx="863634" cy="425412"/>
          </a:xfrm>
          <a:prstGeom prst="line">
            <a:avLst/>
          </a:prstGeom>
          <a:noFill/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6019800" y="3483454"/>
            <a:ext cx="2362200" cy="4027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5136995" y="5449502"/>
            <a:ext cx="1030479" cy="51021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56421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609600"/>
            <a:ext cx="8305800" cy="6096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Find Frequent Closed </a:t>
            </a:r>
            <a:r>
              <a:rPr lang="en-US" altLang="en-US" sz="3600" dirty="0" err="1"/>
              <a:t>Itemsets</a:t>
            </a:r>
            <a:r>
              <a:rPr lang="en-US" altLang="en-US" sz="3600" dirty="0"/>
              <a:t> Containing e but No f, a Nor d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511783" y="1120676"/>
            <a:ext cx="863634" cy="2308324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>
                <a:solidFill>
                  <a:srgbClr val="FF3399"/>
                </a:solidFill>
              </a:rPr>
              <a:t>TDB</a:t>
            </a:r>
            <a:endParaRPr lang="en-US" altLang="en-US" sz="2400">
              <a:solidFill>
                <a:srgbClr val="FF3399"/>
              </a:solidFill>
            </a:endParaRPr>
          </a:p>
          <a:p>
            <a:r>
              <a:rPr lang="en-US" altLang="en-US" sz="2400">
                <a:solidFill>
                  <a:srgbClr val="FF3399"/>
                </a:solidFill>
              </a:rPr>
              <a:t>cefad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ea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cfad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cef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477001" y="2209800"/>
            <a:ext cx="3640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f_list:&lt;c:4, e:4, f:4, a:3, d:2&gt;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743200" y="3886200"/>
            <a:ext cx="1627369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d</a:t>
            </a:r>
            <a:r>
              <a:rPr lang="en-US" altLang="en-US" sz="2400" b="1"/>
              <a:t> (d:2)</a:t>
            </a:r>
          </a:p>
          <a:p>
            <a:r>
              <a:rPr lang="en-US" altLang="en-US" sz="2400"/>
              <a:t>cefa</a:t>
            </a:r>
          </a:p>
          <a:p>
            <a:r>
              <a:rPr lang="en-US" altLang="en-US" sz="2400"/>
              <a:t>cfa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457458" y="5086529"/>
            <a:ext cx="16780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cfad:2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4419601" y="3886201"/>
            <a:ext cx="1604927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a</a:t>
            </a:r>
            <a:r>
              <a:rPr lang="en-US" altLang="en-US" sz="2400" b="1"/>
              <a:t> (a:3)</a:t>
            </a:r>
          </a:p>
          <a:p>
            <a:r>
              <a:rPr lang="en-US" altLang="en-US" sz="2400"/>
              <a:t>cef</a:t>
            </a:r>
          </a:p>
          <a:p>
            <a:r>
              <a:rPr lang="en-US" altLang="en-US" sz="2400"/>
              <a:t>e</a:t>
            </a:r>
          </a:p>
          <a:p>
            <a:r>
              <a:rPr lang="en-US" altLang="en-US" sz="2400"/>
              <a:t>cf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4008632" y="5484580"/>
            <a:ext cx="12977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a:3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5511783" y="6019801"/>
            <a:ext cx="186301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ea</a:t>
            </a:r>
            <a:r>
              <a:rPr lang="en-US" altLang="en-US" sz="2400" b="1"/>
              <a:t> (ea:2)</a:t>
            </a:r>
          </a:p>
          <a:p>
            <a:r>
              <a:rPr lang="en-US" altLang="en-US" sz="2400"/>
              <a:t>c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7447157" y="6274442"/>
            <a:ext cx="1451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ea:2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096001" y="3886200"/>
            <a:ext cx="1515158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/>
              <a:t>TDB|</a:t>
            </a:r>
            <a:r>
              <a:rPr lang="en-US" altLang="en-US" sz="2400" b="1" baseline="-25000"/>
              <a:t>f</a:t>
            </a:r>
            <a:r>
              <a:rPr lang="en-US" altLang="en-US" sz="2400" b="1"/>
              <a:t> (f:4)</a:t>
            </a:r>
          </a:p>
          <a:p>
            <a:r>
              <a:rPr lang="en-US" altLang="en-US" sz="2400"/>
              <a:t>ce:3</a:t>
            </a:r>
          </a:p>
          <a:p>
            <a:r>
              <a:rPr lang="en-US" altLang="en-US" sz="2400"/>
              <a:t>c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6096000" y="5225026"/>
            <a:ext cx="2133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F.C.I.: cf:4, cef:3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7696201" y="3886201"/>
            <a:ext cx="1609736" cy="830997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>
                <a:solidFill>
                  <a:srgbClr val="FF3399"/>
                </a:solidFill>
              </a:rPr>
              <a:t>TDB|</a:t>
            </a:r>
            <a:r>
              <a:rPr lang="en-US" altLang="en-US" sz="2400" b="1" baseline="-25000">
                <a:solidFill>
                  <a:srgbClr val="FF3399"/>
                </a:solidFill>
              </a:rPr>
              <a:t>e</a:t>
            </a:r>
            <a:r>
              <a:rPr lang="en-US" altLang="en-US" sz="2400" b="1">
                <a:solidFill>
                  <a:srgbClr val="FF3399"/>
                </a:solidFill>
              </a:rPr>
              <a:t> (e:4)</a:t>
            </a:r>
          </a:p>
          <a:p>
            <a:r>
              <a:rPr lang="en-US" altLang="en-US" sz="2400">
                <a:solidFill>
                  <a:srgbClr val="FF3399"/>
                </a:solidFill>
              </a:rPr>
              <a:t>c:3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7682632" y="4739511"/>
            <a:ext cx="13041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rgbClr val="FF3399"/>
                </a:solidFill>
              </a:rPr>
              <a:t>F.C.I.: e:4</a:t>
            </a:r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 flipH="1">
            <a:off x="3657600" y="3424534"/>
            <a:ext cx="2260616" cy="4616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H="1">
            <a:off x="5105400" y="3424532"/>
            <a:ext cx="812816" cy="4616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5967248" y="3424532"/>
            <a:ext cx="814552" cy="4616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096000" y="3424532"/>
            <a:ext cx="2286000" cy="461668"/>
          </a:xfrm>
          <a:prstGeom prst="line">
            <a:avLst/>
          </a:prstGeom>
          <a:noFill/>
          <a:ln w="9525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5105400" y="5455860"/>
            <a:ext cx="1062074" cy="5639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76534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609600"/>
            <a:ext cx="83058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Find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Containing Only c</a:t>
            </a:r>
          </a:p>
        </p:txBody>
      </p:sp>
      <p:sp>
        <p:nvSpPr>
          <p:cNvPr id="194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10000"/>
              </a:lnSpc>
            </a:pPr>
            <a:r>
              <a:rPr lang="en-US" altLang="en-US" dirty="0"/>
              <a:t>sup(c)=sup(</a:t>
            </a:r>
            <a:r>
              <a:rPr lang="en-US" altLang="en-US" dirty="0" err="1"/>
              <a:t>cf</a:t>
            </a:r>
            <a:r>
              <a:rPr lang="en-US" altLang="en-US" dirty="0"/>
              <a:t>), c is not a closed itemset</a:t>
            </a:r>
          </a:p>
          <a:p>
            <a:pPr>
              <a:lnSpc>
                <a:spcPct val="210000"/>
              </a:lnSpc>
            </a:pPr>
            <a:r>
              <a:rPr lang="en-US" altLang="en-US" dirty="0"/>
              <a:t>In summary, the set of frequent closed </a:t>
            </a:r>
            <a:r>
              <a:rPr lang="en-US" altLang="en-US" dirty="0" err="1"/>
              <a:t>itemsets</a:t>
            </a:r>
            <a:r>
              <a:rPr lang="en-US" altLang="en-US" dirty="0"/>
              <a:t> is </a:t>
            </a:r>
          </a:p>
          <a:p>
            <a:pPr marL="0" indent="0" algn="ctr">
              <a:lnSpc>
                <a:spcPct val="210000"/>
              </a:lnSpc>
              <a:buNone/>
            </a:pPr>
            <a:r>
              <a:rPr lang="en-US" altLang="en-US" dirty="0"/>
              <a:t>{acdf:2, a:3, ae:2, cf:4, cef:3, e:4}</a:t>
            </a:r>
          </a:p>
        </p:txBody>
      </p:sp>
    </p:spTree>
    <p:extLst>
      <p:ext uri="{BB962C8B-B14F-4D97-AF65-F5344CB8AC3E}">
        <p14:creationId xmlns:p14="http://schemas.microsoft.com/office/powerpoint/2010/main" val="549843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10858563" y="4134734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8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300"/>
                  </a:spcAft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Are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interesting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in association rules: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” [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𝑐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Symbol" pitchFamily="18" charset="2"/>
                      </a:rPr>
                      <m:t>]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? </a:t>
                </a:r>
                <a:endParaRPr lang="en-US" altLang="en-US" sz="24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 eaLnBrk="1" hangingPunct="1">
                  <a:spcBef>
                    <a:spcPts val="600"/>
                  </a:spcBef>
                  <a:spcAft>
                    <a:spcPts val="300"/>
                  </a:spcAft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Example:  Suppose one school may have the following statistics on # of students who may play basketball and/or eat cereal:</a:t>
                </a:r>
              </a:p>
              <a:p>
                <a:pPr eaLnBrk="1" hangingPunct="1">
                  <a:spcBef>
                    <a:spcPts val="600"/>
                  </a:spcBef>
                  <a:spcAft>
                    <a:spcPts val="300"/>
                  </a:spcAft>
                  <a:defRPr/>
                </a:pPr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spcAft>
                    <a:spcPts val="300"/>
                  </a:spcAft>
                  <a:buFont typeface="Wingdings" pitchFamily="2" charset="2"/>
                  <a:buNone/>
                  <a:defRPr/>
                </a:pPr>
                <a:endParaRPr lang="en-US" altLang="en-US" sz="2400" i="1" dirty="0">
                  <a:latin typeface="Calibri" panose="020F0502020204030204" pitchFamily="34" charset="0"/>
                </a:endParaRPr>
              </a:p>
              <a:p>
                <a:pPr marL="457200" lvl="1" indent="0" eaLnBrk="1" hangingPunct="1">
                  <a:spcBef>
                    <a:spcPts val="600"/>
                  </a:spcBef>
                  <a:spcAft>
                    <a:spcPts val="300"/>
                  </a:spcAft>
                  <a:buFont typeface="Wingdings" pitchFamily="2" charset="2"/>
                  <a:buNone/>
                  <a:defRPr/>
                </a:pPr>
                <a:endParaRPr lang="en-US" altLang="en-US" sz="2400" i="1" dirty="0">
                  <a:latin typeface="Calibri" panose="020F0502020204030204" pitchFamily="34" charset="0"/>
                </a:endParaRPr>
              </a:p>
              <a:p>
                <a:pPr eaLnBrk="1" hangingPunct="1">
                  <a:spcBef>
                    <a:spcPts val="600"/>
                  </a:spcBef>
                  <a:spcAft>
                    <a:spcPts val="300"/>
                  </a:spcAft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Association rule mining may generate the following:</a:t>
                </a:r>
              </a:p>
              <a:p>
                <a:pPr lvl="1" eaLnBrk="1" hangingPunct="1">
                  <a:spcBef>
                    <a:spcPts val="600"/>
                  </a:spcBef>
                  <a:spcAft>
                    <a:spcPts val="300"/>
                  </a:spcAft>
                  <a:defRPr/>
                </a:pPr>
                <a:r>
                  <a:rPr lang="en-US" altLang="en-US" sz="2400" i="1" dirty="0">
                    <a:latin typeface="Calibri" panose="020F0502020204030204" pitchFamily="34" charset="0"/>
                  </a:rPr>
                  <a:t>play-basketball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 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 </a:t>
                </a:r>
                <a:r>
                  <a:rPr lang="en-US" altLang="en-US" sz="2400" i="1" dirty="0">
                    <a:latin typeface="Calibri" panose="020F0502020204030204" pitchFamily="34" charset="0"/>
                    <a:sym typeface="Symbol" pitchFamily="18" charset="2"/>
                  </a:rPr>
                  <a:t>eat-cereal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[40%, 66.7%]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  (higher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𝑠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𝑐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)</a:t>
                </a:r>
              </a:p>
              <a:p>
                <a:pPr eaLnBrk="1" hangingPunct="1">
                  <a:spcBef>
                    <a:spcPts val="600"/>
                  </a:spcBef>
                  <a:spcAft>
                    <a:spcPts val="300"/>
                  </a:spcAft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But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this strong association rule is misleading: 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The overall % of students eating cereal is 75% &gt; 66.7%, a more telling rule:</a:t>
                </a:r>
              </a:p>
              <a:p>
                <a:pPr marL="742950" lvl="2" indent="-342900" eaLnBrk="1" hangingPunct="1">
                  <a:spcBef>
                    <a:spcPts val="600"/>
                  </a:spcBef>
                  <a:spcAft>
                    <a:spcPts val="300"/>
                  </a:spcAft>
                  <a:buSzPct val="60000"/>
                  <a:defRPr/>
                </a:pPr>
                <a:r>
                  <a:rPr lang="en-US" altLang="en-US" sz="2400" i="1" dirty="0">
                    <a:latin typeface="Calibri" panose="020F0502020204030204" pitchFamily="34" charset="0"/>
                    <a:sym typeface="Symbol" pitchFamily="18" charset="2"/>
                  </a:rPr>
                  <a:t>¬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play-basketball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 </a:t>
                </a:r>
                <a:r>
                  <a:rPr lang="en-US" altLang="en-US" sz="2400" i="1" dirty="0">
                    <a:latin typeface="Calibri" panose="020F0502020204030204" pitchFamily="34" charset="0"/>
                    <a:sym typeface="Symbol" pitchFamily="18" charset="2"/>
                  </a:rPr>
                  <a:t>eat-cereal</a:t>
                </a:r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 [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35%, 87.5%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] (high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𝑠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𝑐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sym typeface="Symbol" pitchFamily="18" charset="2"/>
                  </a:rPr>
                  <a:t>)</a:t>
                </a:r>
              </a:p>
            </p:txBody>
          </p:sp>
        </mc:Choice>
        <mc:Fallback xmlns="">
          <p:sp>
            <p:nvSpPr>
              <p:cNvPr id="573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906" r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285966" y="3107871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81487" y="1250753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17236" y="1254124"/>
                <a:ext cx="7213600" cy="533400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en-US" dirty="0">
                    <a:latin typeface="Calibri" pitchFamily="34" charset="0"/>
                    <a:sym typeface="Symbol" pitchFamily="18" charset="2"/>
                  </a:rPr>
                  <a:t>Measure of dependent/correlated events: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𝒍𝒊𝒇𝒕</m:t>
                    </m:r>
                  </m:oMath>
                </a14:m>
                <a:endParaRPr lang="en-US" altLang="en-US" b="1" dirty="0">
                  <a:latin typeface="Calibri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17236" y="1254124"/>
                <a:ext cx="7213600" cy="533400"/>
              </a:xfrm>
              <a:blipFill>
                <a:blip r:embed="rId3"/>
                <a:stretch>
                  <a:fillRect l="-676" b="-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8" name="TextBox 1"/>
              <p:cNvSpPr txBox="1">
                <a:spLocks noChangeArrowheads="1"/>
              </p:cNvSpPr>
              <p:nvPr/>
            </p:nvSpPr>
            <p:spPr bwMode="auto">
              <a:xfrm>
                <a:off x="8275782" y="1320799"/>
                <a:ext cx="3260436" cy="4001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𝑖𝑓𝑡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</a:rPr>
                  <a:t> is more telling than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en-US" sz="2000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8228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782" y="1320799"/>
                <a:ext cx="3260436" cy="400110"/>
              </a:xfrm>
              <a:prstGeom prst="rect">
                <a:avLst/>
              </a:prstGeom>
              <a:blipFill>
                <a:blip r:embed="rId8"/>
                <a:stretch>
                  <a:fillRect t="-9231" b="-27692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531095" y="2730526"/>
                <a:ext cx="8286334" cy="3863911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Autofit/>
              </a:bodyPr>
              <a:lstStyle>
                <a:lvl1pPr marL="341313" indent="-3413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88" indent="-37306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96" indent="-300031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813" indent="-2905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74638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7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6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6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5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𝑙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𝑖𝑓𝑡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𝐴</m:t>
                    </m:r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may tell how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𝐴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are correlated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𝑙</m:t>
                    </m:r>
                    <m:r>
                      <a:rPr lang="en-US" altLang="en-US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𝑖𝑓𝑡</m:t>
                    </m:r>
                    <m:r>
                      <a:rPr lang="en-US" altLang="en-US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𝐴</m:t>
                    </m:r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altLang="en-US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)=1</m:t>
                    </m:r>
                  </m:oMath>
                </a14:m>
                <a:r>
                  <a:rPr lang="en-US" altLang="en-US" kern="0" dirty="0">
                    <a:solidFill>
                      <a:srgbClr val="FF0000"/>
                    </a:solidFill>
                    <a:sym typeface="Symbol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𝐴</m:t>
                    </m:r>
                  </m:oMath>
                </a14:m>
                <a:r>
                  <a:rPr lang="en-US" altLang="en-US" kern="0" dirty="0">
                    <a:solidFill>
                      <a:srgbClr val="FF0000"/>
                    </a:solidFill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solidFill>
                      <a:srgbClr val="FF0000"/>
                    </a:solidFill>
                    <a:sym typeface="Symbol" pitchFamily="18" charset="2"/>
                  </a:rPr>
                  <a:t> are independent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&gt;1</m:t>
                    </m:r>
                  </m:oMath>
                </a14:m>
                <a:r>
                  <a:rPr lang="en-US" altLang="en-US" kern="0" dirty="0">
                    <a:solidFill>
                      <a:srgbClr val="FF0000"/>
                    </a:solidFill>
                    <a:sym typeface="Symbol" pitchFamily="18" charset="2"/>
                  </a:rPr>
                  <a:t>:  positively correlated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&lt;1</m:t>
                    </m:r>
                  </m:oMath>
                </a14:m>
                <a:r>
                  <a:rPr lang="en-US" altLang="en-US" kern="0" dirty="0">
                    <a:solidFill>
                      <a:srgbClr val="FF0000"/>
                    </a:solidFill>
                    <a:sym typeface="Symbol" pitchFamily="18" charset="2"/>
                  </a:rPr>
                  <a:t>: negatively correlated</a:t>
                </a:r>
              </a:p>
              <a:p>
                <a:pPr>
                  <a:defRPr/>
                </a:pPr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For our example,</a:t>
                </a:r>
              </a:p>
              <a:p>
                <a:pPr>
                  <a:defRPr/>
                </a:pPr>
                <a:endParaRPr lang="en-US" altLang="en-US" kern="0" dirty="0">
                  <a:solidFill>
                    <a:srgbClr val="000000"/>
                  </a:solidFill>
                  <a:sym typeface="Symbol" pitchFamily="18" charset="2"/>
                </a:endParaRPr>
              </a:p>
              <a:p>
                <a:pPr>
                  <a:defRPr/>
                </a:pPr>
                <a:endParaRPr lang="en-US" altLang="en-US" kern="0" dirty="0">
                  <a:solidFill>
                    <a:srgbClr val="000000"/>
                  </a:solidFill>
                  <a:sym typeface="Symbol" pitchFamily="18" charset="2"/>
                </a:endParaRPr>
              </a:p>
              <a:p>
                <a:pPr>
                  <a:defRPr/>
                </a:pPr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Thus,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are negatively correlated since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𝑙𝑖𝑓𝑡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)&lt;1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; 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¬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are positively correlated since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𝑙𝑖𝑓𝑡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 ¬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)&gt;1</m:t>
                    </m:r>
                  </m:oMath>
                </a14:m>
                <a:endParaRPr lang="en-US" altLang="en-US" kern="0" dirty="0">
                  <a:solidFill>
                    <a:srgbClr val="000000"/>
                  </a:solidFill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5" y="2730526"/>
                <a:ext cx="8286334" cy="3863911"/>
              </a:xfrm>
              <a:prstGeom prst="rect">
                <a:avLst/>
              </a:prstGeom>
              <a:blipFill>
                <a:blip r:embed="rId9"/>
                <a:stretch>
                  <a:fillRect l="-515" t="-1262" b="-6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C06997-F6B9-DE31-3655-04E6C8116F1E}"/>
                  </a:ext>
                </a:extLst>
              </p:cNvPr>
              <p:cNvSpPr txBox="1"/>
              <p:nvPr/>
            </p:nvSpPr>
            <p:spPr>
              <a:xfrm>
                <a:off x="1224992" y="1873736"/>
                <a:ext cx="306032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𝑙𝑖𝑓𝑡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C06997-F6B9-DE31-3655-04E6C8116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992" y="1873736"/>
                <a:ext cx="3060325" cy="768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06400" y="1236245"/>
                <a:ext cx="7213600" cy="533400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en-US" dirty="0">
                    <a:sym typeface="Symbol" pitchFamily="18" charset="2"/>
                  </a:rPr>
                  <a:t>Another measure to test correlated events: </a:t>
                </a:r>
                <a14:m>
                  <m:oMath xmlns:m="http://schemas.openxmlformats.org/officeDocument/2006/math">
                    <m:r>
                      <a:rPr lang="el-GR" altLang="en-US" b="1" i="1" dirty="0" smtClean="0">
                        <a:latin typeface="Cambria Math" panose="02040503050406030204" pitchFamily="18" charset="0"/>
                        <a:ea typeface="MingLiU" pitchFamily="49" charset="-120"/>
                      </a:rPr>
                      <m:t>𝝌</m:t>
                    </m:r>
                    <m:r>
                      <a:rPr lang="en-US" altLang="en-US" b="1" i="1" baseline="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9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06400" y="1236245"/>
                <a:ext cx="7213600" cy="533400"/>
              </a:xfrm>
              <a:blipFill>
                <a:blip r:embed="rId3"/>
                <a:stretch>
                  <a:fillRect l="-676" b="-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426558" y="2449577"/>
                <a:ext cx="8989046" cy="4140409"/>
              </a:xfrm>
              <a:prstGeom prst="rect">
                <a:avLst/>
              </a:prstGeom>
            </p:spPr>
            <p:txBody>
              <a:bodyPr vert="horz" lIns="91438" tIns="45719" rIns="91438" bIns="45719" rtlCol="0">
                <a:noAutofit/>
              </a:bodyPr>
              <a:lstStyle>
                <a:lvl1pPr marL="341313" indent="-3413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88" indent="-37306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96" indent="-300031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813" indent="-290513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74638" algn="l" defTabSz="914377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7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6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63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58" indent="-228594" algn="l" defTabSz="914377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defRPr/>
                </a:pPr>
                <a:r>
                  <a:rPr lang="en-US" altLang="en-US" dirty="0">
                    <a:solidFill>
                      <a:srgbClr val="000000"/>
                    </a:solidFill>
                    <a:ea typeface="MingLiU"/>
                  </a:rPr>
                  <a:t>For the table on the right,</a:t>
                </a:r>
              </a:p>
              <a:p>
                <a:pPr>
                  <a:spcAft>
                    <a:spcPts val="600"/>
                  </a:spcAft>
                  <a:defRPr/>
                </a:pPr>
                <a:endParaRPr lang="en-US" altLang="en-US" b="1" dirty="0">
                  <a:solidFill>
                    <a:srgbClr val="000000"/>
                  </a:solidFill>
                  <a:ea typeface="MingLiU"/>
                </a:endParaRPr>
              </a:p>
              <a:p>
                <a:pPr>
                  <a:spcAft>
                    <a:spcPts val="600"/>
                  </a:spcAft>
                  <a:defRPr/>
                </a:pPr>
                <a:endParaRPr lang="en-US" altLang="en-US" b="1" dirty="0">
                  <a:solidFill>
                    <a:srgbClr val="000000"/>
                  </a:solidFill>
                  <a:ea typeface="MingLiU"/>
                </a:endParaRPr>
              </a:p>
              <a:p>
                <a:pPr>
                  <a:spcAft>
                    <a:spcPts val="600"/>
                  </a:spcAft>
                  <a:defRPr/>
                </a:pPr>
                <a:r>
                  <a:rPr lang="en-US" altLang="en-US" dirty="0">
                    <a:solidFill>
                      <a:srgbClr val="000000"/>
                    </a:solidFill>
                    <a:ea typeface="MingLiU"/>
                  </a:rPr>
                  <a:t>Lookup </a:t>
                </a:r>
                <a14:m>
                  <m:oMath xmlns:m="http://schemas.openxmlformats.org/officeDocument/2006/math">
                    <m:r>
                      <a:rPr lang="el-GR" alt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ngLiU" pitchFamily="49" charset="-120"/>
                      </a:rPr>
                      <m:t>𝝌</m:t>
                    </m:r>
                    <m:r>
                      <a:rPr lang="en-US" altLang="en-US" b="1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distribution table →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are correlated</a:t>
                </a:r>
                <a:endParaRPr lang="en-US" altLang="en-US" dirty="0">
                  <a:solidFill>
                    <a:srgbClr val="000000"/>
                  </a:solidFill>
                  <a:ea typeface="MingLiU"/>
                </a:endParaRPr>
              </a:p>
              <a:p>
                <a:pPr>
                  <a:spcAft>
                    <a:spcPts val="600"/>
                  </a:spcAft>
                  <a:defRPr/>
                </a:pPr>
                <a14:m>
                  <m:oMath xmlns:m="http://schemas.openxmlformats.org/officeDocument/2006/math">
                    <m:r>
                      <a:rPr lang="el-GR" alt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ngLiU" pitchFamily="49" charset="-120"/>
                      </a:rPr>
                      <m:t>𝝌</m:t>
                    </m:r>
                    <m:r>
                      <a:rPr lang="en-US" altLang="en-US" b="1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</a:rPr>
                  <a:t>-test</a:t>
                </a:r>
                <a:r>
                  <a:rPr lang="en-US" altLang="en-US" b="1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shows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lang="en-US" altLang="en-US" kern="0" dirty="0">
                    <a:solidFill>
                      <a:srgbClr val="000000"/>
                    </a:solidFill>
                    <a:sym typeface="Symbol" pitchFamily="18" charset="2"/>
                  </a:rPr>
                  <a:t> are negatively correlated since the expected value is 450 but the observed is only 400</a:t>
                </a:r>
              </a:p>
              <a:p>
                <a:pPr>
                  <a:spcAft>
                    <a:spcPts val="600"/>
                  </a:spcAft>
                  <a:defRPr/>
                </a:pPr>
                <a:r>
                  <a:rPr lang="en-US" altLang="en-US" dirty="0">
                    <a:solidFill>
                      <a:srgbClr val="000000"/>
                    </a:solidFill>
                    <a:ea typeface="MingLiU" pitchFamily="49" charset="-120"/>
                  </a:rPr>
                  <a:t>Thus, </a:t>
                </a:r>
                <a14:m>
                  <m:oMath xmlns:m="http://schemas.openxmlformats.org/officeDocument/2006/math">
                    <m:r>
                      <a:rPr lang="el-GR" altLang="en-US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ingLiU" pitchFamily="49" charset="-120"/>
                      </a:rPr>
                      <m:t>𝝌</m:t>
                    </m:r>
                    <m:r>
                      <a:rPr lang="en-US" altLang="en-US" b="1" i="1" baseline="30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sym typeface="Symbol" pitchFamily="18" charset="2"/>
                  </a:rPr>
                  <a:t> </a:t>
                </a:r>
                <a:r>
                  <a:rPr lang="en-US" altLang="en-US" dirty="0">
                    <a:solidFill>
                      <a:srgbClr val="000000"/>
                    </a:solidFill>
                  </a:rPr>
                  <a:t> is also more telling than the support-confidence framework</a:t>
                </a: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58" y="2449577"/>
                <a:ext cx="8989046" cy="4140409"/>
              </a:xfrm>
              <a:prstGeom prst="rect">
                <a:avLst/>
              </a:prstGeom>
              <a:blipFill>
                <a:blip r:embed="rId6"/>
                <a:stretch>
                  <a:fillRect l="-542" t="-1178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241800" imgH="406400" progId="Equation.3">
                  <p:embed/>
                </p:oleObj>
              </mc:Choice>
              <mc:Fallback>
                <p:oleObj name="Equation" r:id="rId7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TID.</a:t>
            </a:r>
          </a:p>
          <a:p>
            <a:pPr marL="737870" lvl="1" indent="-537845"/>
            <a:r>
              <a:rPr lang="en-US" dirty="0">
                <a:cs typeface="Calibri"/>
              </a:rPr>
              <a:t>May also have counts associated with each item sold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388064"/>
              </p:ext>
            </p:extLst>
          </p:nvPr>
        </p:nvGraphicFramePr>
        <p:xfrm>
          <a:off x="3445166" y="340355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24877" y="1227128"/>
                <a:ext cx="7086266" cy="5316832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</a:pPr>
                <a:r>
                  <a:rPr lang="en-US" altLang="en-US" dirty="0">
                    <a:latin typeface="Calibri" pitchFamily="34" charset="0"/>
                    <a:sym typeface="Symbol" pitchFamily="18" charset="2"/>
                  </a:rPr>
                  <a:t>Null transactions:  Transactions that contain neither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dirty="0">
                    <a:latin typeface="Calibri" pitchFamily="34" charset="0"/>
                    <a:sym typeface="Symbol" pitchFamily="18" charset="2"/>
                  </a:rPr>
                  <a:t> nor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endParaRPr lang="en-US" altLang="en-US" dirty="0">
                  <a:latin typeface="Calibri" pitchFamily="34" charset="0"/>
                  <a:sym typeface="Symbol" pitchFamily="18" charset="2"/>
                </a:endParaRPr>
              </a:p>
              <a:p>
                <a:pPr marL="341313" lvl="1" indent="-341313">
                  <a:lnSpc>
                    <a:spcPct val="130000"/>
                  </a:lnSpc>
                  <a:buClr>
                    <a:srgbClr val="0000CC"/>
                  </a:buClr>
                </a:pPr>
                <a:r>
                  <a:rPr lang="en-US" altLang="en-US" dirty="0">
                    <a:latin typeface="Calibri" pitchFamily="34" charset="0"/>
                    <a:sym typeface="Symbol" pitchFamily="18" charset="2"/>
                  </a:rPr>
                  <a:t>Let’s examine the new dataset D</a:t>
                </a:r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𝐵𝐶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(100) </m:t>
                    </m:r>
                  </m:oMath>
                </a14:m>
                <a:r>
                  <a:rPr lang="en-US" altLang="en-US" dirty="0">
                    <a:latin typeface="Calibri" pitchFamily="34" charset="0"/>
                    <a:sym typeface="Symbol" pitchFamily="18" charset="2"/>
                  </a:rPr>
                  <a:t>is much rarer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(1000)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(1000)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</a:rPr>
                  <a:t>, but there are many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(100000)</m:t>
                    </m:r>
                  </m:oMath>
                </a14:m>
                <a:endParaRPr lang="en-US" dirty="0">
                  <a:latin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Unlikely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 will happen together!</a:t>
                </a:r>
                <a:endParaRPr lang="en-US" dirty="0">
                  <a:latin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But, </a:t>
                </a:r>
                <a14:m>
                  <m:oMath xmlns:m="http://schemas.openxmlformats.org/officeDocument/2006/math">
                    <m:r>
                      <a:rPr lang="en-US" altLang="en-US" b="0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𝑙𝑖</m:t>
                    </m:r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𝑓𝑡</m:t>
                    </m:r>
                    <m:d>
                      <m:dPr>
                        <m:ctrlPr>
                          <a:rPr lang="en-US" altLang="en-US" i="1" kern="0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en-US" i="1" kern="0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𝐵</m:t>
                        </m:r>
                        <m:r>
                          <a:rPr lang="en-US" altLang="en-US" i="1" kern="0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, </m:t>
                        </m:r>
                        <m:r>
                          <a:rPr lang="en-US" altLang="en-US" i="1" kern="0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𝐶</m:t>
                        </m:r>
                      </m:e>
                    </m:d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=8.44</m:t>
                    </m:r>
                    <m:r>
                      <a:rPr lang="en-US" altLang="en-US" b="0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≫1</m:t>
                    </m:r>
                  </m:oMath>
                </a14:m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 (Lift shows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𝐵</m:t>
                    </m:r>
                  </m:oMath>
                </a14:m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𝐶</m:t>
                    </m:r>
                  </m:oMath>
                </a14:m>
                <a:r>
                  <a:rPr lang="en-US" altLang="en-US" kern="0" dirty="0">
                    <a:latin typeface="Calibri" pitchFamily="34" charset="0"/>
                    <a:sym typeface="Symbol" pitchFamily="18" charset="2"/>
                  </a:rPr>
                  <a:t> are strongly positively correlated!)</a:t>
                </a:r>
              </a:p>
              <a:p>
                <a:pPr marL="341313" lvl="1" indent="-341313">
                  <a:lnSpc>
                    <a:spcPct val="130000"/>
                  </a:lnSpc>
                  <a:buClr>
                    <a:srgbClr val="0000CC"/>
                  </a:buClr>
                </a:pPr>
                <a14:m>
                  <m:oMath xmlns:m="http://schemas.openxmlformats.org/officeDocument/2006/math">
                    <m:r>
                      <a:rPr lang="el-GR" altLang="en-US" b="1" i="1" dirty="0" smtClean="0">
                        <a:latin typeface="Cambria Math" panose="02040503050406030204" pitchFamily="18" charset="0"/>
                        <a:ea typeface="MingLiU"/>
                      </a:rPr>
                      <m:t>𝝌</m:t>
                    </m:r>
                    <m:r>
                      <a:rPr lang="en-US" altLang="en-US" b="1" i="1" baseline="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670</m:t>
                    </m:r>
                  </m:oMath>
                </a14:m>
                <a:r>
                  <a:rPr lang="en-US" altLang="en-US" kern="0" dirty="0">
                    <a:sym typeface="Symbol" pitchFamily="18" charset="2"/>
                  </a:rPr>
                  <a:t>: Observed(</a:t>
                </a:r>
                <a14:m>
                  <m:oMath xmlns:m="http://schemas.openxmlformats.org/officeDocument/2006/math">
                    <m:r>
                      <a:rPr lang="en-US" altLang="en-US" i="1" kern="0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𝐵𝐶</m:t>
                    </m:r>
                  </m:oMath>
                </a14:m>
                <a:r>
                  <a:rPr lang="en-US" altLang="en-US" kern="0" dirty="0">
                    <a:sym typeface="Symbol" pitchFamily="18" charset="2"/>
                  </a:rPr>
                  <a:t>) &gt;&gt; expected value (11.85)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en-US" i="1" dirty="0">
                    <a:latin typeface="Calibri" pitchFamily="34" charset="0"/>
                  </a:rPr>
                  <a:t>Too many </a:t>
                </a:r>
                <a:r>
                  <a:rPr lang="en-US" altLang="en-US" i="1" dirty="0">
                    <a:solidFill>
                      <a:srgbClr val="FF0000"/>
                    </a:solidFill>
                    <a:latin typeface="Calibri" pitchFamily="34" charset="0"/>
                  </a:rPr>
                  <a:t>null transactions </a:t>
                </a:r>
                <a:r>
                  <a:rPr lang="en-US" altLang="en-US" i="1" dirty="0">
                    <a:latin typeface="Calibri" pitchFamily="34" charset="0"/>
                  </a:rPr>
                  <a:t>may “spoil the soup”!</a:t>
                </a:r>
                <a:endParaRPr lang="en-US" altLang="en-US" kern="0" dirty="0">
                  <a:latin typeface="Calibri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24877" y="1227128"/>
                <a:ext cx="7086266" cy="5316832"/>
              </a:xfrm>
              <a:blipFill>
                <a:blip r:embed="rId3"/>
                <a:stretch>
                  <a:fillRect l="-688" b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16696"/>
              </p:ext>
            </p:extLst>
          </p:nvPr>
        </p:nvGraphicFramePr>
        <p:xfrm>
          <a:off x="7423893" y="4658952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98328" y="4231517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means: The number of null transactions does not matter.  Does not change the measure value.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73F3F90-2C83-DE4C-8019-00161425C3CB}"/>
              </a:ext>
            </a:extLst>
          </p:cNvPr>
          <p:cNvSpPr/>
          <p:nvPr/>
        </p:nvSpPr>
        <p:spPr>
          <a:xfrm>
            <a:off x="9374344" y="4180114"/>
            <a:ext cx="264084" cy="196875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3C5A14C-ABB4-2910-313F-A1DC276AA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73" y="2849356"/>
            <a:ext cx="88201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26D10-2214-0389-2CE5-7C4488BB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1784"/>
            <a:ext cx="12192000" cy="2098897"/>
          </a:xfrm>
          <a:prstGeom prst="rect">
            <a:avLst/>
          </a:prstGeom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57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Lift and 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latin typeface="Calibri" panose="020F0502020204030204" pitchFamily="34" charset="0"/>
                <a:sym typeface="Symbol" pitchFamily="18" charset="2"/>
              </a:rPr>
              <a:t>2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sym typeface="Symbol" pitchFamily="18" charset="2"/>
              </a:rPr>
              <a:t>are not </a:t>
            </a:r>
            <a:r>
              <a:rPr lang="en-US" altLang="en-US" sz="2400" kern="0" dirty="0">
                <a:latin typeface="Calibri" panose="020F0502020204030204" pitchFamily="34" charset="0"/>
              </a:rPr>
              <a:t>null-invariant: not good to evaluate data </a:t>
            </a:r>
            <a:r>
              <a:rPr lang="en-US" altLang="en-US" sz="2400" kern="0">
                <a:latin typeface="Calibri" panose="020F0502020204030204" pitchFamily="34" charset="0"/>
              </a:rPr>
              <a:t>that contain </a:t>
            </a:r>
            <a:r>
              <a:rPr lang="en-US" altLang="en-US" sz="2400" kern="0" dirty="0">
                <a:latin typeface="Calibri" panose="020F0502020204030204" pitchFamily="34" charset="0"/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4836062" y="3730626"/>
            <a:ext cx="2707216" cy="638175"/>
          </a:xfrm>
          <a:prstGeom prst="wedgeRoundRectCallout">
            <a:avLst>
              <a:gd name="adj1" fmla="val -38618"/>
              <a:gd name="adj2" fmla="val 126353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4416490" y="4963405"/>
            <a:ext cx="1303176" cy="78205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7065319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3BC166-7B4B-5061-C3AE-61059CC5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" y="4143202"/>
            <a:ext cx="12192000" cy="1871836"/>
          </a:xfrm>
          <a:prstGeom prst="rect">
            <a:avLst/>
          </a:prstGeom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3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8000" y="1220354"/>
                <a:ext cx="7407275" cy="2150919"/>
              </a:xfrm>
            </p:spPr>
            <p:txBody>
              <a:bodyPr/>
              <a:lstStyle/>
              <a:p>
                <a:pPr eaLnBrk="1" hangingPunct="1"/>
                <a:r>
                  <a:rPr lang="en-US" altLang="en-US" sz="2400" dirty="0">
                    <a:latin typeface="Calibri" pitchFamily="34" charset="0"/>
                  </a:rPr>
                  <a:t>Not all null-invariant measures are created equal</a:t>
                </a:r>
              </a:p>
              <a:p>
                <a:pPr eaLnBrk="1" hangingPunct="1"/>
                <a:r>
                  <a:rPr lang="en-US" altLang="en-US" sz="2400" dirty="0">
                    <a:latin typeface="Calibri" pitchFamily="34" charset="0"/>
                  </a:rPr>
                  <a:t>Which one is better?</a:t>
                </a:r>
              </a:p>
              <a:p>
                <a:pPr lvl="1" eaLnBrk="1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</a:rPr>
                  <a:t>differentiate the null-invariant measures</a:t>
                </a:r>
              </a:p>
              <a:p>
                <a:pPr lvl="1" eaLnBrk="1" hangingPunct="1"/>
                <a:r>
                  <a:rPr lang="en-US" altLang="en-US" sz="2400" dirty="0" err="1">
                    <a:latin typeface="Calibri" pitchFamily="34" charset="0"/>
                  </a:rPr>
                  <a:t>Kulc</a:t>
                </a:r>
                <a:r>
                  <a:rPr lang="en-US" altLang="en-US" sz="2400" dirty="0">
                    <a:latin typeface="Calibri" pitchFamily="34" charset="0"/>
                  </a:rPr>
                  <a:t> (</a:t>
                </a:r>
                <a:r>
                  <a:rPr lang="en-US" altLang="en-US" sz="2400" dirty="0" err="1">
                    <a:latin typeface="Calibri" pitchFamily="34" charset="0"/>
                  </a:rPr>
                  <a:t>Kulczynski</a:t>
                </a:r>
                <a:r>
                  <a:rPr lang="en-US" altLang="en-US" sz="2400" dirty="0">
                    <a:latin typeface="Calibri" pitchFamily="34" charset="0"/>
                  </a:rPr>
                  <a:t> 1927) holds firm and is in balance of both directional implications</a:t>
                </a:r>
              </a:p>
            </p:txBody>
          </p:sp>
        </mc:Choice>
        <mc:Fallback xmlns="">
          <p:sp>
            <p:nvSpPr>
              <p:cNvPr id="1229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8000" y="1220354"/>
                <a:ext cx="7407275" cy="2150919"/>
              </a:xfrm>
              <a:blipFill>
                <a:blip r:embed="rId4"/>
                <a:stretch>
                  <a:fillRect l="-576" t="-2266" b="-6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719665" y="4838700"/>
            <a:ext cx="6472335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5953966" cy="4374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74157071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2" grpId="0" animBg="1"/>
      <p:bldP spid="1230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D72A5-96F8-04E8-2B0A-D87F7A5F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726" y="4309168"/>
            <a:ext cx="8782050" cy="2657475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38151" y="1220094"/>
                <a:ext cx="11379200" cy="3581400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𝐼𝑅</m:t>
                    </m:r>
                  </m:oMath>
                </a14:m>
                <a:r>
                  <a:rPr lang="en-US" altLang="en-US" sz="2400" dirty="0"/>
                  <a:t> (Imbalance Ratio): measure the imbalance of two </a:t>
                </a:r>
                <a:r>
                  <a:rPr lang="en-US" altLang="en-US" sz="2400" dirty="0" err="1"/>
                  <a:t>itemsets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en-US" sz="2400" dirty="0"/>
                  <a:t> in rule implications:</a:t>
                </a:r>
              </a:p>
              <a:p>
                <a:pPr marL="200025" lvl="1" indent="0" algn="ctr">
                  <a:spcBef>
                    <a:spcPts val="600"/>
                  </a:spcBef>
                  <a:spcAft>
                    <a:spcPts val="300"/>
                  </a:spcAft>
                  <a:buNone/>
                </a:pP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𝐼𝑅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en-US" sz="2400" dirty="0"/>
              </a:p>
              <a:p>
                <a:pPr>
                  <a:spcBef>
                    <a:spcPts val="600"/>
                  </a:spcBef>
                  <a:spcAft>
                    <a:spcPts val="300"/>
                  </a:spcAft>
                </a:pPr>
                <a:r>
                  <a:rPr lang="en-US" altLang="en-US" sz="2400" dirty="0" err="1"/>
                  <a:t>Kulczynski</a:t>
                </a:r>
                <a:r>
                  <a:rPr lang="en-US" altLang="en-US" sz="2400" dirty="0"/>
                  <a:t> and Imbalance Ratio together present a clear picture for all the three datasets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/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altLang="en-US" sz="2400" baseline="-25000" dirty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baseline="-25000" dirty="0"/>
                  <a:t>  </a:t>
                </a:r>
                <a:r>
                  <a:rPr lang="en-US" altLang="en-US" sz="2400" dirty="0"/>
                  <a:t>is neutral &amp; balanced;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en-US" sz="2400" baseline="-25000" dirty="0"/>
                  <a:t>  </a:t>
                </a:r>
                <a:r>
                  <a:rPr lang="en-US" altLang="en-US" sz="2400" dirty="0"/>
                  <a:t>is neutral but imbalanced;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en-US" sz="2400" baseline="-25000" dirty="0"/>
                  <a:t>  </a:t>
                </a:r>
                <a:r>
                  <a:rPr lang="en-US" altLang="en-US" sz="2400" dirty="0"/>
                  <a:t>is neutral but very imbalanced </a:t>
                </a:r>
              </a:p>
            </p:txBody>
          </p:sp>
        </mc:Choice>
        <mc:Fallback xmlns="">
          <p:sp>
            <p:nvSpPr>
              <p:cNvPr id="14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151" y="1220094"/>
                <a:ext cx="11379200" cy="3581400"/>
              </a:xfrm>
              <a:blipFill>
                <a:blip r:embed="rId4"/>
                <a:stretch>
                  <a:fillRect l="-428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sz="2800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sz="2800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sz="2800" i="1" dirty="0">
                <a:latin typeface="Calibri" pitchFamily="34" charset="0"/>
              </a:rPr>
              <a:t>Null-invariance</a:t>
            </a:r>
            <a:r>
              <a:rPr lang="en-US" altLang="en-US" sz="2800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sz="2800" dirty="0">
                <a:latin typeface="Calibri" pitchFamily="34" charset="0"/>
              </a:rPr>
              <a:t>Lift, </a:t>
            </a:r>
            <a:r>
              <a:rPr lang="el-GR" altLang="en-US" sz="2800" b="1" dirty="0">
                <a:ea typeface="MingLiU"/>
              </a:rPr>
              <a:t>χ</a:t>
            </a:r>
            <a:r>
              <a:rPr lang="en-US" altLang="en-US" sz="2800" b="1" baseline="30000" dirty="0"/>
              <a:t>2</a:t>
            </a:r>
            <a:r>
              <a:rPr lang="en-US" altLang="en-US" sz="2800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sz="2800" dirty="0">
                <a:latin typeface="Calibri" pitchFamily="34" charset="0"/>
              </a:rPr>
              <a:t>Otherwise, </a:t>
            </a:r>
            <a:r>
              <a:rPr lang="en-US" altLang="en-US" sz="2800" i="1" dirty="0" err="1">
                <a:latin typeface="Calibri" pitchFamily="34" charset="0"/>
              </a:rPr>
              <a:t>Kulczynski</a:t>
            </a:r>
            <a:r>
              <a:rPr lang="en-US" altLang="en-US" sz="2800" i="1" dirty="0">
                <a:latin typeface="Calibri" pitchFamily="34" charset="0"/>
              </a:rPr>
              <a:t> </a:t>
            </a:r>
            <a:r>
              <a:rPr lang="en-US" altLang="en-US" sz="2800" dirty="0">
                <a:latin typeface="Calibri" pitchFamily="34" charset="0"/>
              </a:rPr>
              <a:t>+</a:t>
            </a:r>
            <a:r>
              <a:rPr lang="en-US" altLang="en-US" sz="2800" i="1" dirty="0">
                <a:latin typeface="Calibri" pitchFamily="34" charset="0"/>
              </a:rPr>
              <a:t> </a:t>
            </a:r>
            <a:r>
              <a:rPr lang="en-US" altLang="en-US" sz="2800" i="1" dirty="0"/>
              <a:t>Imbalance Ratio </a:t>
            </a:r>
            <a:r>
              <a:rPr lang="en-US" altLang="en-US" sz="2800" dirty="0"/>
              <a:t>should be used to judge the interestingness of a pattern </a:t>
            </a:r>
          </a:p>
        </p:txBody>
      </p:sp>
    </p:spTree>
    <p:extLst>
      <p:ext uri="{BB962C8B-B14F-4D97-AF65-F5344CB8AC3E}">
        <p14:creationId xmlns:p14="http://schemas.microsoft.com/office/powerpoint/2010/main" val="1892888284"/>
      </p:ext>
    </p:extLst>
  </p:cSld>
  <p:clrMapOvr>
    <a:masterClrMapping/>
  </p:clrMapOvr>
  <p:transition spd="med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054991" y="5246561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2394" y="1192095"/>
                <a:ext cx="6068836" cy="4268299"/>
              </a:xfrm>
            </p:spPr>
            <p:txBody>
              <a:bodyPr vert="horz" lIns="91436" tIns="45718" rIns="91436" bIns="45718" rtlCol="0" anchor="t">
                <a:noAutofit/>
              </a:bodyPr>
              <a:lstStyle/>
              <a:p>
                <a:pPr marL="461645" indent="-461645" eaLnBrk="1" hangingPunct="1">
                  <a:spcBef>
                    <a:spcPts val="600"/>
                  </a:spcBef>
                </a:pPr>
                <a:r>
                  <a:rPr lang="en-US" altLang="en-US" sz="2400" dirty="0">
                    <a:solidFill>
                      <a:srgbClr val="FF0000"/>
                    </a:solidFill>
                    <a:latin typeface="Calibri" pitchFamily="34" charset="0"/>
                  </a:rPr>
                  <a:t>Itemset</a:t>
                </a:r>
                <a:r>
                  <a:rPr lang="en-US" altLang="en-US" sz="2400" dirty="0">
                    <a:latin typeface="Calibri" pitchFamily="34" charset="0"/>
                  </a:rPr>
                  <a:t>: A set of one or more items</a:t>
                </a:r>
              </a:p>
              <a:p>
                <a:pPr marL="0" indent="0" eaLnBrk="1" hangingPunct="1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461645" indent="-461645"/>
                <a:r>
                  <a:rPr lang="en-US" altLang="en-US" sz="2400" dirty="0">
                    <a:solidFill>
                      <a:srgbClr val="FF0000"/>
                    </a:solidFill>
                    <a:latin typeface="Calibri" pitchFamily="34" charset="0"/>
                  </a:rPr>
                  <a:t>k-itemset</a:t>
                </a:r>
                <a:r>
                  <a:rPr lang="en-US" altLang="en-US" sz="2400" dirty="0">
                    <a:latin typeface="Calibri" pitchFamily="34" charset="0"/>
                  </a:rPr>
                  <a:t>:  An itemset containing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</a:rPr>
                  <a:t> items: 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alt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en-US" sz="2400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400" i="1" baseline="-25000" dirty="0" err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marL="737870" lvl="1" indent="-537845">
                  <a:spcAft>
                    <a:spcPts val="1200"/>
                  </a:spcAft>
                </a:pPr>
                <a:r>
                  <a:rPr lang="en-US" altLang="en-US" sz="2400" dirty="0">
                    <a:latin typeface="Calibri" pitchFamily="34" charset="0"/>
                  </a:rPr>
                  <a:t>Ex. {Bread, Nuts, Cheese} is a 3-itemset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marL="461645" indent="-461645"/>
                <a:r>
                  <a:rPr lang="en-US" altLang="en-US" sz="2400" dirty="0">
                    <a:solidFill>
                      <a:srgbClr val="FF0000"/>
                    </a:solidFill>
                    <a:latin typeface="Calibri" pitchFamily="34" charset="0"/>
                  </a:rPr>
                  <a:t>Absolute support (count)</a:t>
                </a:r>
                <a:endParaRPr lang="en-US" altLang="en-US" sz="2400" dirty="0">
                  <a:latin typeface="Calibri" pitchFamily="34" charset="0"/>
                </a:endParaRPr>
              </a:p>
              <a:p>
                <a:pPr marL="737870" lvl="1" indent="-537845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1" dirty="0" smtClean="0">
                        <a:latin typeface="Cambria Math" panose="02040503050406030204" pitchFamily="18" charset="0"/>
                      </a:rPr>
                      <m:t>sup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</a:rPr>
                  <a:t> = occurrences of an itemset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lvl="2"/>
                <a:r>
                  <a:rPr lang="en-US" altLang="en-US" sz="2400" dirty="0">
                    <a:latin typeface="Calibri" pitchFamily="34" charset="0"/>
                  </a:rPr>
                  <a:t>Ex.  sup{Bread} = 3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lvl="2"/>
                <a:r>
                  <a:rPr lang="en-US" altLang="en-US" sz="2400" dirty="0">
                    <a:latin typeface="Calibri" pitchFamily="34" charset="0"/>
                  </a:rPr>
                  <a:t>Ex.  sup{Cheese} = 4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lvl="2"/>
                <a:r>
                  <a:rPr lang="en-US" altLang="en-US" sz="2400" dirty="0">
                    <a:latin typeface="Calibri" pitchFamily="34" charset="0"/>
                  </a:rPr>
                  <a:t>Ex.  sup{Bread, Cheese} = 3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  <a:p>
                <a:pPr lvl="2"/>
                <a:r>
                  <a:rPr lang="en-US" altLang="en-US" sz="2400" dirty="0">
                    <a:latin typeface="Calibri" pitchFamily="34" charset="0"/>
                  </a:rPr>
                  <a:t>Ex.  sup{Bread, Eggs} = 1</a:t>
                </a:r>
                <a:endParaRPr lang="en-US" altLang="en-US" sz="2400" dirty="0">
                  <a:latin typeface="Calibri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394" y="1192095"/>
                <a:ext cx="6068836" cy="4268299"/>
              </a:xfrm>
              <a:blipFill>
                <a:blip r:embed="rId3"/>
                <a:stretch>
                  <a:fillRect l="-804" t="-1143" b="-1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12800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6237160" y="3593806"/>
                <a:ext cx="5679673" cy="2466933"/>
              </a:xfrm>
              <a:prstGeom prst="rect">
                <a:avLst/>
              </a:prstGeom>
            </p:spPr>
            <p:txBody>
              <a:bodyPr vert="horz" lIns="91436" tIns="45718" rIns="91436" bIns="45718" rtlCol="0" anchor="t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645" indent="-461645"/>
                <a:r>
                  <a:rPr lang="en-US" altLang="en-US" sz="2400" dirty="0">
                    <a:solidFill>
                      <a:srgbClr val="FF0000"/>
                    </a:solidFill>
                  </a:rPr>
                  <a:t>Relative 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itchFamily="18" charset="2"/>
                  </a:rPr>
                  <a:t>support</a:t>
                </a:r>
                <a:endParaRPr lang="en-US" dirty="0">
                  <a:solidFill>
                    <a:srgbClr val="000000"/>
                  </a:solidFill>
                  <a:sym typeface="Symbol" pitchFamily="18" charset="2"/>
                </a:endParaRPr>
              </a:p>
              <a:p>
                <a:pPr marL="737870" lvl="1" indent="-537845"/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𝑠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{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} 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=</a:t>
                </a:r>
                <a:r>
                  <a:rPr lang="en-US" altLang="en-US" sz="2400" i="1" dirty="0">
                    <a:solidFill>
                      <a:srgbClr val="000000"/>
                    </a:solidFill>
                    <a:sym typeface="Symbol" pitchFamily="18" charset="2"/>
                  </a:rPr>
                  <a:t> 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The fraction of transactions that contains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 (i.e., the </a:t>
                </a:r>
                <a:r>
                  <a:rPr lang="en-US" altLang="en-US" sz="2400" dirty="0">
                    <a:solidFill>
                      <a:srgbClr val="FF0000"/>
                    </a:solidFill>
                    <a:sym typeface="Symbol" pitchFamily="18" charset="2"/>
                  </a:rPr>
                  <a:t>probability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 that a transaction contains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)</a:t>
                </a:r>
                <a:endParaRPr lang="en-US" dirty="0">
                  <a:cs typeface="Calibri"/>
                </a:endParaRPr>
              </a:p>
              <a:p>
                <a:pPr lvl="1"/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Ex.  s{Bread} = 3/5 = 60%</a:t>
                </a:r>
              </a:p>
              <a:p>
                <a:pPr lvl="1"/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Ex.  s{Cheese} = 4/5 = 80%</a:t>
                </a:r>
              </a:p>
              <a:p>
                <a:pPr lvl="1"/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Ex.  s{Bread, Eggs} = 1/5 = 20%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160" y="3593806"/>
                <a:ext cx="5679673" cy="2466933"/>
              </a:xfrm>
              <a:prstGeom prst="rect">
                <a:avLst/>
              </a:prstGeom>
              <a:blipFill>
                <a:blip r:embed="rId4"/>
                <a:stretch>
                  <a:fillRect l="-751" t="-1980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59549" y="1177062"/>
                <a:ext cx="5457876" cy="4875351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An </a:t>
                </a:r>
                <a:r>
                  <a:rPr lang="en-US" altLang="en-US" sz="2400" dirty="0" err="1">
                    <a:latin typeface="Calibri" pitchFamily="34" charset="0"/>
                    <a:sym typeface="Symbol" pitchFamily="18" charset="2"/>
                  </a:rPr>
                  <a:t>itemset</a:t>
                </a:r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(or a pattern)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is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Calibri" pitchFamily="34" charset="0"/>
                    <a:sym typeface="Symbol" pitchFamily="18" charset="2"/>
                  </a:rPr>
                  <a:t>frequent</a:t>
                </a:r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if the support of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is no less than a </a:t>
                </a:r>
                <a:r>
                  <a:rPr lang="en-US" altLang="en-US" sz="2400" i="1" dirty="0" err="1">
                    <a:latin typeface="Calibri" pitchFamily="34" charset="0"/>
                    <a:sym typeface="Symbol" pitchFamily="18" charset="2"/>
                  </a:rPr>
                  <a:t>minsup</a:t>
                </a:r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threshold </a:t>
                </a:r>
                <a14:m>
                  <m:oMath xmlns:m="http://schemas.openxmlformats.org/officeDocument/2006/math">
                    <m:r>
                      <a:rPr lang="el-GR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𝜎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 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Let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𝜎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r>
                  <a:rPr lang="en-US" altLang="en-US" sz="2400" i="1" dirty="0">
                    <a:latin typeface="Calibri" panose="020F0502020204030204" pitchFamily="34" charset="0"/>
                  </a:rPr>
                  <a:t> 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l-GR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𝜎</m:t>
                    </m:r>
                  </m:oMath>
                </a14:m>
                <a:r>
                  <a:rPr lang="en-US" altLang="en-US" sz="2400" dirty="0">
                    <a:latin typeface="Calibri" pitchFamily="34" charset="0"/>
                    <a:sym typeface="Symbol" pitchFamily="18" charset="2"/>
                  </a:rPr>
                  <a:t>: </a:t>
                </a:r>
                <a:r>
                  <a:rPr lang="en-US" altLang="en-US" sz="2400" i="1" dirty="0" err="1">
                    <a:latin typeface="Calibri" panose="020F0502020204030204" pitchFamily="34" charset="0"/>
                  </a:rPr>
                  <a:t>minsup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threshold) for the given 5-transaction dataset</a:t>
                </a:r>
              </a:p>
              <a:p>
                <a:pPr lvl="1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All the frequent 1-itemsets:  </a:t>
                </a:r>
              </a:p>
              <a:p>
                <a:pPr lvl="2">
                  <a:spcBef>
                    <a:spcPts val="200"/>
                  </a:spcBef>
                  <a:defRPr/>
                </a:pPr>
                <a:r>
                  <a:rPr lang="en-US" altLang="en-US" sz="2400" dirty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Bread: 3/5 (60%); Nuts: 3/5 (60%);</a:t>
                </a:r>
                <a:br>
                  <a:rPr lang="en-US" altLang="en-US" sz="2400" dirty="0">
                    <a:solidFill>
                      <a:srgbClr val="7030A0"/>
                    </a:solidFill>
                    <a:latin typeface="Calibri" panose="020F0502020204030204" pitchFamily="34" charset="0"/>
                  </a:rPr>
                </a:br>
                <a:r>
                  <a:rPr lang="en-US" altLang="en-US" sz="2400" dirty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Cheese: 4/5 (80%); Eggs: 3/5 (60%)</a:t>
                </a:r>
              </a:p>
              <a:p>
                <a:pPr lvl="1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All the frequent 2-itemsets:  </a:t>
                </a:r>
              </a:p>
              <a:p>
                <a:pPr lvl="2">
                  <a:spcBef>
                    <a:spcPts val="200"/>
                  </a:spcBef>
                  <a:spcAft>
                    <a:spcPts val="1200"/>
                  </a:spcAft>
                  <a:defRPr/>
                </a:pPr>
                <a:r>
                  <a:rPr lang="en-US" altLang="en-US" sz="2400" dirty="0">
                    <a:solidFill>
                      <a:srgbClr val="7030A0"/>
                    </a:solidFill>
                    <a:latin typeface="Calibri" panose="020F0502020204030204" pitchFamily="34" charset="0"/>
                  </a:rPr>
                  <a:t>{Bread, Cheese}: 3/5 (60%)</a:t>
                </a:r>
              </a:p>
              <a:p>
                <a:pPr lvl="1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All the frequent 3-itemsets?</a:t>
                </a:r>
              </a:p>
              <a:p>
                <a:pPr lvl="2">
                  <a:spcBef>
                    <a:spcPts val="200"/>
                  </a:spcBef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None </a:t>
                </a:r>
              </a:p>
              <a:p>
                <a:pPr lvl="2">
                  <a:spcBef>
                    <a:spcPts val="200"/>
                  </a:spcBef>
                  <a:defRPr/>
                </a:pPr>
                <a:endParaRPr lang="en-US" alt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49" y="1177062"/>
                <a:ext cx="5457876" cy="4875351"/>
              </a:xfrm>
              <a:blipFill>
                <a:blip r:embed="rId3"/>
                <a:stretch>
                  <a:fillRect l="-781" t="-1000" r="-112" b="-4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81919"/>
              </p:ext>
            </p:extLst>
          </p:nvPr>
        </p:nvGraphicFramePr>
        <p:xfrm>
          <a:off x="6332110" y="1419743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6193972" y="3783727"/>
                <a:ext cx="5457876" cy="2446258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Why do these </a:t>
                </a:r>
                <a:r>
                  <a:rPr lang="en-US" altLang="en-US" sz="2400" dirty="0" err="1">
                    <a:solidFill>
                      <a:srgbClr val="000000"/>
                    </a:solidFill>
                    <a:sym typeface="Symbol" pitchFamily="18" charset="2"/>
                  </a:rPr>
                  <a:t>itemsets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 (</a:t>
                </a:r>
                <a:r>
                  <a:rPr lang="en-US" altLang="en-US" sz="2400" dirty="0">
                    <a:solidFill>
                      <a:srgbClr val="7030A0"/>
                    </a:solidFill>
                    <a:sym typeface="Symbol" pitchFamily="18" charset="2"/>
                  </a:rPr>
                  <a:t>shown on the left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) form the complete set of frequent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-</a:t>
                </a:r>
                <a:r>
                  <a:rPr lang="en-US" altLang="en-US" sz="2400" dirty="0" err="1">
                    <a:solidFill>
                      <a:srgbClr val="000000"/>
                    </a:solidFill>
                    <a:sym typeface="Symbol" pitchFamily="18" charset="2"/>
                  </a:rPr>
                  <a:t>itemsets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 (patterns) for any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𝑘</m:t>
                    </m:r>
                  </m:oMath>
                </a14:m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?</a:t>
                </a:r>
              </a:p>
              <a:p>
                <a:r>
                  <a:rPr lang="en-US" altLang="en-US" sz="2400" b="1" dirty="0">
                    <a:solidFill>
                      <a:srgbClr val="000000"/>
                    </a:solidFill>
                    <a:sym typeface="Symbol" pitchFamily="18" charset="2"/>
                  </a:rPr>
                  <a:t>Observation</a:t>
                </a:r>
                <a:r>
                  <a:rPr lang="en-US" altLang="en-US" sz="2400" dirty="0">
                    <a:solidFill>
                      <a:srgbClr val="000000"/>
                    </a:solidFill>
                    <a:sym typeface="Symbol" pitchFamily="18" charset="2"/>
                  </a:rPr>
                  <a:t>:  We may need an efficient method to mine a complete set of frequent patterns</a:t>
                </a:r>
                <a:endParaRPr lang="en-US" alt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972" y="3783727"/>
                <a:ext cx="5457876" cy="2446258"/>
              </a:xfrm>
              <a:prstGeom prst="rect">
                <a:avLst/>
              </a:prstGeom>
              <a:blipFill>
                <a:blip r:embed="rId4"/>
                <a:stretch>
                  <a:fillRect l="-782" t="-1995" r="-2793" b="-8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9278" y="1149615"/>
                <a:ext cx="11241714" cy="5587315"/>
              </a:xfrm>
            </p:spPr>
            <p:txBody>
              <a:bodyPr vert="horz" lIns="91436" tIns="45718" rIns="91436" bIns="45718" rtlCol="0" anchor="t">
                <a:noAutofit/>
              </a:bodyPr>
              <a:lstStyle/>
              <a:p>
                <a:pPr marL="461645" indent="-461645"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Compared with </a:t>
                </a:r>
                <a:r>
                  <a:rPr lang="en-US" altLang="en-US" sz="2400" dirty="0" err="1">
                    <a:latin typeface="Calibri" panose="020F0502020204030204" pitchFamily="34" charset="0"/>
                  </a:rPr>
                  <a:t>itemsets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, association rules can be more telling</a:t>
                </a:r>
                <a:endParaRPr lang="en-US" dirty="0"/>
              </a:p>
              <a:p>
                <a:pPr lvl="1">
                  <a:defRPr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Ex. 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𝐶h𝑒𝑒𝑠𝑒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⇒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𝐵𝑟𝑒𝑎𝑑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  <a:sym typeface="Symbol" pitchFamily="18" charset="2"/>
                </a:endParaRPr>
              </a:p>
              <a:p>
                <a:pPr lvl="2">
                  <a:defRPr/>
                </a:pPr>
                <a:r>
                  <a:rPr lang="en-US" altLang="en-US" sz="2400" i="1" dirty="0">
                    <a:latin typeface="Calibri" panose="020F0502020204030204" pitchFamily="34" charset="0"/>
                    <a:sym typeface="Symbol" pitchFamily="18" charset="2"/>
                  </a:rPr>
                  <a:t>Buying Cheese may likely lead to buying Bread  </a:t>
                </a:r>
                <a:endParaRPr lang="en-US" altLang="en-US" sz="2400" dirty="0">
                  <a:latin typeface="Calibri" panose="020F0502020204030204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819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278" y="1149615"/>
                <a:ext cx="11241714" cy="5587315"/>
              </a:xfrm>
              <a:blipFill>
                <a:blip r:embed="rId3"/>
                <a:stretch>
                  <a:fillRect l="-434" t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6" name="TextBox 2"/>
              <p:cNvSpPr txBox="1">
                <a:spLocks noChangeArrowheads="1"/>
              </p:cNvSpPr>
              <p:nvPr/>
            </p:nvSpPr>
            <p:spPr bwMode="auto">
              <a:xfrm>
                <a:off x="3183700" y="6029349"/>
                <a:ext cx="431905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marL="0" lvl="1"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  <a:sym typeface="Symbol" pitchFamily="18" charset="2"/>
                  </a:rPr>
                  <a:t>: the union of two </a:t>
                </a:r>
                <a:r>
                  <a:rPr lang="en-US" altLang="en-US" sz="2000" dirty="0" err="1">
                    <a:solidFill>
                      <a:srgbClr val="000000"/>
                    </a:solidFill>
                    <a:latin typeface="Calibri" pitchFamily="34" charset="0"/>
                    <a:sym typeface="Symbol" pitchFamily="18" charset="2"/>
                  </a:rPr>
                  <a:t>itemsets</a:t>
                </a:r>
                <a:endParaRPr lang="en-US" altLang="en-US" sz="2000" dirty="0">
                  <a:solidFill>
                    <a:srgbClr val="000000"/>
                  </a:solidFill>
                  <a:latin typeface="Calibri" pitchFamily="34" charset="0"/>
                  <a:sym typeface="Symbol" pitchFamily="18" charset="2"/>
                </a:endParaRPr>
              </a:p>
              <a:p>
                <a:pPr marL="342900" lvl="1" indent="-342900" defTabSz="457178" eaLnBrk="1" hangingPunct="1">
                  <a:spcBef>
                    <a:spcPct val="0"/>
                  </a:spcBef>
                  <a:buClrTx/>
                  <a:buSzTx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  <a:sym typeface="Symbol" pitchFamily="18" charset="2"/>
                  </a:rPr>
                  <a:t>The set contains both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𝑋</m:t>
                    </m:r>
                  </m:oMath>
                </a14:m>
                <a:r>
                  <a:rPr lang="en-US" altLang="en-US" sz="2000" dirty="0">
                    <a:solidFill>
                      <a:srgbClr val="000000"/>
                    </a:solidFill>
                    <a:latin typeface="Calibri" pitchFamily="34" charset="0"/>
                    <a:sym typeface="Symbol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</m:oMath>
                </a14:m>
                <a:endParaRPr lang="en-US" altLang="en-US" sz="2000" dirty="0">
                  <a:solidFill>
                    <a:srgbClr val="000000"/>
                  </a:solidFill>
                  <a:latin typeface="Calibri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7176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3700" y="6029349"/>
                <a:ext cx="4319057" cy="707886"/>
              </a:xfrm>
              <a:prstGeom prst="rect">
                <a:avLst/>
              </a:prstGeom>
              <a:blipFill>
                <a:blip r:embed="rId4"/>
                <a:stretch>
                  <a:fillRect l="-1410" t="-4310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23151" y="2512887"/>
            <a:ext cx="6284835" cy="3465721"/>
            <a:chOff x="390526" y="3448050"/>
            <a:chExt cx="4410074" cy="2401888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301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2998E3"/>
                    </a:solidFill>
                    <a:latin typeface="Calibri" pitchFamily="34" charset="0"/>
                  </a:rPr>
                  <a:t>Containing Cheese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176370" cy="301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Bread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255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Bread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66285" y="4392020"/>
              <a:ext cx="557015" cy="23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Cheese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703445" y="4252061"/>
                  <a:ext cx="1181252" cy="447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40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C8C8C"/>
                    </a:buClr>
                    <a:buSzPct val="60000"/>
                  </a:pPr>
                  <a:r>
                    <a:rPr lang="en-US" sz="1800" b="1" dirty="0">
                      <a:solidFill>
                        <a:srgbClr val="FF0000"/>
                      </a:solidFill>
                    </a:rPr>
                    <a:t>{Bread}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</m:oMath>
                  </a14:m>
                  <a:r>
                    <a:rPr lang="en-US" altLang="en-US" sz="1800" b="1" dirty="0">
                      <a:solidFill>
                        <a:srgbClr val="000000"/>
                      </a:solidFill>
                      <a:sym typeface="Symbol" pitchFamily="18" charset="2"/>
                    </a:rPr>
                    <a:t> </a:t>
                  </a:r>
                  <a:r>
                    <a:rPr lang="en-US" altLang="en-US" sz="1800" b="1" dirty="0">
                      <a:solidFill>
                        <a:srgbClr val="0000CC"/>
                      </a:solidFill>
                      <a:sym typeface="Symbol" pitchFamily="18" charset="2"/>
                    </a:rPr>
                    <a:t>{</a:t>
                  </a:r>
                  <a:r>
                    <a:rPr lang="en-US" sz="1800" b="1" dirty="0">
                      <a:solidFill>
                        <a:srgbClr val="0000CC"/>
                      </a:solidFill>
                    </a:rPr>
                    <a:t>Cheese}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3445" y="4252061"/>
                  <a:ext cx="1181252" cy="447934"/>
                </a:xfrm>
                <a:prstGeom prst="rect">
                  <a:avLst/>
                </a:prstGeom>
                <a:blipFill>
                  <a:blip r:embed="rId5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042572" y="5478373"/>
                  <a:ext cx="2888515" cy="2772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C8C8C"/>
                    </a:buClr>
                    <a:buSzPct val="60000"/>
                  </a:pPr>
                  <a:r>
                    <a:rPr lang="en-US" sz="2000" dirty="0">
                      <a:solidFill>
                        <a:srgbClr val="FF0000"/>
                      </a:solidFill>
                    </a:rPr>
                    <a:t>{Bread}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</m:oMath>
                  </a14:m>
                  <a:r>
                    <a:rPr lang="en-US" altLang="en-US" sz="2000" dirty="0">
                      <a:solidFill>
                        <a:srgbClr val="000000"/>
                      </a:solidFill>
                      <a:sym typeface="Symbol" pitchFamily="18" charset="2"/>
                    </a:rPr>
                    <a:t> </a:t>
                  </a:r>
                  <a:r>
                    <a:rPr lang="en-US" altLang="en-US" sz="2000" dirty="0">
                      <a:solidFill>
                        <a:srgbClr val="0000CC"/>
                      </a:solidFill>
                      <a:sym typeface="Symbol" pitchFamily="18" charset="2"/>
                    </a:rPr>
                    <a:t>{</a:t>
                  </a:r>
                  <a:r>
                    <a:rPr lang="en-US" sz="2000" dirty="0">
                      <a:solidFill>
                        <a:srgbClr val="0000CC"/>
                      </a:solidFill>
                    </a:rPr>
                    <a:t>Cheese} = </a:t>
                  </a:r>
                  <a:r>
                    <a:rPr lang="en-US" sz="2000" dirty="0">
                      <a:solidFill>
                        <a:srgbClr val="FF0000"/>
                      </a:solidFill>
                    </a:rPr>
                    <a:t>{Bread, </a:t>
                  </a:r>
                  <a:r>
                    <a:rPr lang="en-US" sz="2000" dirty="0">
                      <a:solidFill>
                        <a:srgbClr val="0000CC"/>
                      </a:solidFill>
                    </a:rPr>
                    <a:t>Cheese} </a:t>
                  </a: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72" y="5478373"/>
                  <a:ext cx="2888515" cy="277293"/>
                </a:xfrm>
                <a:prstGeom prst="rect">
                  <a:avLst/>
                </a:prstGeom>
                <a:blipFill>
                  <a:blip r:embed="rId6"/>
                  <a:stretch>
                    <a:fillRect l="-1036" t="-9231" r="-888" b="-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16587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Bread,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Cheese,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7BB76D2-BEAF-4EF5-AA60-6B208B7FF56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02665" y="1158223"/>
                <a:ext cx="7436642" cy="4160910"/>
              </a:xfrm>
              <a:prstGeom prst="rect">
                <a:avLst/>
              </a:prstGeom>
            </p:spPr>
            <p:txBody>
              <a:bodyPr vert="horz" lIns="91436" tIns="45718" rIns="91436" bIns="45718" rtlCol="0" anchor="t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645" indent="-461645">
                  <a:defRPr/>
                </a:pP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How do we compute the strength of  an association rule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US" sz="2400" i="1" dirty="0">
                    <a:latin typeface="Calibri" panose="020F0502020204030204" pitchFamily="34" charset="0"/>
                    <a:cs typeface="Calibri"/>
                  </a:rPr>
                  <a:t> </a:t>
                </a: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(Both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</m:oMath>
                </a14:m>
                <a:r>
                  <a:rPr lang="en-US" sz="2400" i="1" dirty="0">
                    <a:latin typeface="Calibri" panose="020F0502020204030204" pitchFamily="34" charset="0"/>
                    <a:cs typeface="Calibri"/>
                  </a:rPr>
                  <a:t> </a:t>
                </a: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and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US" sz="2400" i="1" dirty="0">
                    <a:latin typeface="Calibri" panose="020F0502020204030204" pitchFamily="34" charset="0"/>
                    <a:cs typeface="Calibri"/>
                  </a:rPr>
                  <a:t> </a:t>
                </a: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are </a:t>
                </a:r>
                <a:r>
                  <a:rPr lang="en-US" sz="2400" dirty="0" err="1">
                    <a:latin typeface="Calibri" panose="020F0502020204030204" pitchFamily="34" charset="0"/>
                    <a:cs typeface="Calibri"/>
                  </a:rPr>
                  <a:t>itemsets</a:t>
                </a: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)?</a:t>
                </a:r>
                <a:endParaRPr lang="en-US" dirty="0">
                  <a:latin typeface="Calibri" panose="020F0502020204030204" pitchFamily="34" charset="0"/>
                  <a:cs typeface="Calibri"/>
                </a:endParaRPr>
              </a:p>
              <a:p>
                <a:pPr marL="461645" indent="-461645">
                  <a:defRPr/>
                </a:pP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We first compute the following two metrics,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.</a:t>
                </a:r>
              </a:p>
              <a:p>
                <a:pPr marL="737870" lvl="1" indent="-537845">
                  <a:defRPr/>
                </a:pPr>
                <a:r>
                  <a:rPr lang="en-US" sz="2400" b="0" dirty="0">
                    <a:solidFill>
                      <a:srgbClr val="FF0000"/>
                    </a:solidFill>
                    <a:ea typeface="Cambria Math" panose="02040503050406030204" pitchFamily="18" charset="0"/>
                    <a:cs typeface="Calibri"/>
                  </a:rPr>
                  <a:t>Support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⇒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∪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/>
                  </a:rPr>
                  <a:t>  </a:t>
                </a: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/>
                </a:endParaRPr>
              </a:p>
              <a:p>
                <a:pPr marL="858520" lvl="2" indent="-474345">
                  <a:defRPr/>
                </a:pPr>
                <a:r>
                  <a:rPr lang="en-US" sz="2000" dirty="0">
                    <a:latin typeface="Calibri" panose="020F0502020204030204" pitchFamily="34" charset="0"/>
                    <a:cs typeface="Calibri"/>
                  </a:rPr>
                  <a:t>Ex.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Che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𝑒𝑠𝑒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𝐵𝑟𝑒𝑎𝑑</m:t>
                    </m:r>
                  </m:oMath>
                </a14:m>
                <a:endParaRPr lang="en-US" sz="2000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384175" lvl="2" indent="0">
                  <a:buNone/>
                  <a:defRPr/>
                </a:pPr>
                <a:r>
                  <a:rPr lang="en-US" sz="2400" dirty="0">
                    <a:cs typeface="Calibri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{Cheese, Bread} = 3/5 = 0.6 (i.e., 60%)</a:t>
                </a:r>
                <a:endParaRPr lang="en-US" dirty="0">
                  <a:cs typeface="Calibri"/>
                </a:endParaRPr>
              </a:p>
              <a:p>
                <a:pPr marL="737870" lvl="1" indent="-537845"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/>
                  </a:rPr>
                  <a:t>Confidence of 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𝑌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𝑋</m:t>
                        </m:r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cs typeface="Calibri"/>
                </a:endParaRPr>
              </a:p>
              <a:p>
                <a:pPr marL="858520" lvl="2" indent="-474345">
                  <a:defRPr/>
                </a:pP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The </a:t>
                </a:r>
                <a:r>
                  <a:rPr lang="en-US" sz="2400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/>
                  </a:rPr>
                  <a:t>conditional probability </a:t>
                </a:r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that a transaction containing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 also contains 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US" sz="2400" i="1" dirty="0">
                    <a:latin typeface="Calibri" panose="020F0502020204030204" pitchFamily="34" charset="0"/>
                    <a:cs typeface="Calibri"/>
                  </a:rPr>
                  <a:t>:</a:t>
                </a:r>
                <a:endParaRPr lang="en-US" sz="2400" dirty="0">
                  <a:latin typeface="Calibri" panose="020F0502020204030204" pitchFamily="34" charset="0"/>
                  <a:cs typeface="Calibri"/>
                </a:endParaRPr>
              </a:p>
              <a:p>
                <a:pPr marL="384175" lvl="2" indent="0">
                  <a:buNone/>
                  <a:defRPr/>
                </a:pPr>
                <a:r>
                  <a:rPr lang="en-US" sz="2400" i="1" dirty="0">
                    <a:latin typeface="Calibri" panose="020F0502020204030204" pitchFamily="34" charset="0"/>
                    <a:cs typeface="Calibri"/>
                  </a:rPr>
                  <a:t>     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 = 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sup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𝑌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) / </m:t>
                    </m:r>
                    <m:r>
                      <m:rPr>
                        <m:sty m:val="p"/>
                      </m:rP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sup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sym typeface="Wingdings" pitchFamily="2" charset="2"/>
                      </a:rPr>
                      <m:t>⁡(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  <a:cs typeface="Calibri"/>
                </a:endParaRPr>
              </a:p>
              <a:p>
                <a:pPr marL="858520" lvl="2" indent="-474345">
                  <a:spcBef>
                    <a:spcPts val="200"/>
                  </a:spcBef>
                  <a:defRPr/>
                </a:pPr>
                <a:r>
                  <a:rPr lang="en-US" sz="2000" dirty="0">
                    <a:latin typeface="Calibri" panose="020F0502020204030204" pitchFamily="34" charset="0"/>
                    <a:cs typeface="Calibri"/>
                  </a:rPr>
                  <a:t>Ex.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Che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𝑒𝑠𝑒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𝐵𝑟𝑒𝑎𝑑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 marL="384175" lvl="2" indent="0">
                  <a:spcBef>
                    <a:spcPts val="200"/>
                  </a:spcBef>
                  <a:buNone/>
                  <a:defRPr/>
                </a:pPr>
                <a:r>
                  <a:rPr lang="en-US" sz="2400" dirty="0">
                    <a:cs typeface="Calibri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𝑐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 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sup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{Cheese, Bread}/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sup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/>
                  </a:rPr>
                  <a:t>{Cheese} = ¾ = 0.75</a:t>
                </a:r>
              </a:p>
              <a:p>
                <a:pPr marL="461645" indent="-461645">
                  <a:defRPr/>
                </a:pPr>
                <a:endParaRPr lang="en-US" sz="2400" dirty="0">
                  <a:cs typeface="Calibri"/>
                </a:endParaRPr>
              </a:p>
              <a:p>
                <a:pPr marL="384175" lvl="2" indent="0">
                  <a:spcBef>
                    <a:spcPts val="200"/>
                  </a:spcBef>
                  <a:buNone/>
                  <a:defRPr/>
                </a:pPr>
                <a:endParaRPr lang="en-US" altLang="en-US" sz="2400" i="1" dirty="0">
                  <a:latin typeface="Calibri" panose="020F0502020204030204" pitchFamily="34" charset="0"/>
                  <a:cs typeface="Calibri"/>
                </a:endParaRP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7BB76D2-BEAF-4EF5-AA60-6B208B7F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5" y="1158223"/>
                <a:ext cx="7436642" cy="4160910"/>
              </a:xfrm>
              <a:prstGeom prst="rect">
                <a:avLst/>
              </a:prstGeom>
              <a:blipFill>
                <a:blip r:embed="rId3"/>
                <a:stretch>
                  <a:fillRect l="-574" t="-1171" b="-2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801B6-1CB2-4D0B-AD71-4DD543290BB4}"/>
                  </a:ext>
                </a:extLst>
              </p:cNvPr>
              <p:cNvSpPr txBox="1"/>
              <p:nvPr/>
            </p:nvSpPr>
            <p:spPr>
              <a:xfrm>
                <a:off x="402665" y="6064812"/>
                <a:ext cx="11438352" cy="830997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>
                  <a:buFont typeface="Wingdings"/>
                  <a:buChar char="q"/>
                </a:pPr>
                <a:r>
                  <a:rPr lang="en-US" sz="2400" dirty="0"/>
                  <a:t>In pattern analysis, we are often interested in those rules that dominate the database, and these two metrics ensure the popularity and correlation</a:t>
                </a:r>
                <a:r>
                  <a:rPr lang="en-US" sz="2400" dirty="0">
                    <a:cs typeface="Calibri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</m:oMath>
                </a14:m>
                <a:r>
                  <a:rPr lang="en-US" sz="2400" dirty="0">
                    <a:cs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US" sz="2400" dirty="0">
                    <a:cs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7801B6-1CB2-4D0B-AD71-4DD543290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65" y="6064812"/>
                <a:ext cx="11438352" cy="830997"/>
              </a:xfrm>
              <a:prstGeom prst="rect">
                <a:avLst/>
              </a:prstGeom>
              <a:blipFill>
                <a:blip r:embed="rId4"/>
                <a:stretch>
                  <a:fillRect l="-69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7399</Words>
  <Application>Microsoft Office PowerPoint</Application>
  <PresentationFormat>Widescreen</PresentationFormat>
  <Paragraphs>1258</Paragraphs>
  <Slides>60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MingLiU</vt:lpstr>
      <vt:lpstr>Berlin Sans FB Demi</vt:lpstr>
      <vt:lpstr>Calibri</vt:lpstr>
      <vt:lpstr>Cambria Math</vt:lpstr>
      <vt:lpstr>Symbol</vt:lpstr>
      <vt:lpstr>Tahoma</vt:lpstr>
      <vt:lpstr>Times New Roman</vt:lpstr>
      <vt:lpstr>Verdana</vt:lpstr>
      <vt:lpstr>Wingdings</vt:lpstr>
      <vt:lpstr>2_Retrospect</vt:lpstr>
      <vt:lpstr>Equation</vt:lpstr>
      <vt:lpstr>Pattern Mining: Basic Concepts and Methods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Form: Closed Patterns</vt:lpstr>
      <vt:lpstr>Expressing Patterns in Compressed Form: Max-Patterns</vt:lpstr>
      <vt:lpstr>Pattern Mining: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 (Pseudo-Code)</vt:lpstr>
      <vt:lpstr>Apriori: Improvements and Alternatives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Example: From Transactional DB to Ordered Frequent Itemlist</vt:lpstr>
      <vt:lpstr>Example: Construct FP-tree from Transaction DB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Scaling FP-growth by Item-Based Data Projection</vt:lpstr>
      <vt:lpstr>Parallel Projection</vt:lpstr>
      <vt:lpstr>Partition-Based Projection</vt:lpstr>
      <vt:lpstr>Mining Frequent Closed Patterns: CLOSET</vt:lpstr>
      <vt:lpstr>How CLOSET Works? An Example</vt:lpstr>
      <vt:lpstr>Divide Search Space</vt:lpstr>
      <vt:lpstr>Find Frequent Closed Itemsets Containing d</vt:lpstr>
      <vt:lpstr>Find Frequent Closed Itemsets Containing a but No d</vt:lpstr>
      <vt:lpstr>Find Frequent Closed Itemsets Containing f but No a Nor d</vt:lpstr>
      <vt:lpstr>Find Frequent Closed Itemsets Containing e but No f, a Nor d</vt:lpstr>
      <vt:lpstr>Find Frequent Closed Itemsets Containing Only c</vt:lpstr>
      <vt:lpstr>Pattern Mining: Basic Concepts and Methods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What Measures to Choose for Effective Pattern Evaluation?</vt:lpstr>
      <vt:lpstr>Pattern Mining: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2024-04-12T16:00:23Z</dcterms:created>
  <dcterms:modified xsi:type="dcterms:W3CDTF">2024-04-12T16:01:51Z</dcterms:modified>
</cp:coreProperties>
</file>